
<file path=[Content_Types].xml><?xml version="1.0" encoding="utf-8"?>
<Types xmlns="http://schemas.openxmlformats.org/package/2006/content-types">
  <Default Extension="png" ContentType="image/png"/>
  <Default Extension="jfif" ContentType="image/jpeg"/>
  <Default Extension="jpeg" ContentType="image/jpeg"/>
  <Default Extension="mov" ContentType="video/unknown"/>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9"/>
  </p:notesMasterIdLst>
  <p:handoutMasterIdLst>
    <p:handoutMasterId r:id="rId40"/>
  </p:handoutMasterIdLst>
  <p:sldIdLst>
    <p:sldId id="690" r:id="rId2"/>
    <p:sldId id="689" r:id="rId3"/>
    <p:sldId id="327" r:id="rId4"/>
    <p:sldId id="330" r:id="rId5"/>
    <p:sldId id="271" r:id="rId6"/>
    <p:sldId id="343" r:id="rId7"/>
    <p:sldId id="344" r:id="rId8"/>
    <p:sldId id="379" r:id="rId9"/>
    <p:sldId id="381" r:id="rId10"/>
    <p:sldId id="380" r:id="rId11"/>
    <p:sldId id="395" r:id="rId12"/>
    <p:sldId id="260" r:id="rId13"/>
    <p:sldId id="259" r:id="rId14"/>
    <p:sldId id="367" r:id="rId15"/>
    <p:sldId id="389" r:id="rId16"/>
    <p:sldId id="333" r:id="rId17"/>
    <p:sldId id="349" r:id="rId18"/>
    <p:sldId id="350" r:id="rId19"/>
    <p:sldId id="383" r:id="rId20"/>
    <p:sldId id="391" r:id="rId21"/>
    <p:sldId id="384" r:id="rId22"/>
    <p:sldId id="385" r:id="rId23"/>
    <p:sldId id="360" r:id="rId24"/>
    <p:sldId id="672" r:id="rId25"/>
    <p:sldId id="673" r:id="rId26"/>
    <p:sldId id="674" r:id="rId27"/>
    <p:sldId id="682" r:id="rId28"/>
    <p:sldId id="589" r:id="rId29"/>
    <p:sldId id="378" r:id="rId30"/>
    <p:sldId id="683" r:id="rId31"/>
    <p:sldId id="472" r:id="rId32"/>
    <p:sldId id="473" r:id="rId33"/>
    <p:sldId id="684" r:id="rId34"/>
    <p:sldId id="685" r:id="rId35"/>
    <p:sldId id="686" r:id="rId36"/>
    <p:sldId id="687" r:id="rId37"/>
    <p:sldId id="688" r:id="rId38"/>
  </p:sldIdLst>
  <p:sldSz cx="9144000" cy="5143500" type="screen16x9"/>
  <p:notesSz cx="7099300" cy="10234613"/>
  <p:custDataLst>
    <p:tags r:id="rId4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75" algn="l" rtl="0" fontAlgn="base">
      <a:spcBef>
        <a:spcPct val="0"/>
      </a:spcBef>
      <a:spcAft>
        <a:spcPct val="0"/>
      </a:spcAft>
      <a:defRPr kern="1200">
        <a:solidFill>
          <a:schemeClr val="tx1"/>
        </a:solidFill>
        <a:latin typeface="Arial" charset="0"/>
        <a:ea typeface="+mn-ea"/>
        <a:cs typeface="+mn-cs"/>
      </a:defRPr>
    </a:lvl2pPr>
    <a:lvl3pPr marL="685749" algn="l" rtl="0" fontAlgn="base">
      <a:spcBef>
        <a:spcPct val="0"/>
      </a:spcBef>
      <a:spcAft>
        <a:spcPct val="0"/>
      </a:spcAft>
      <a:defRPr kern="1200">
        <a:solidFill>
          <a:schemeClr val="tx1"/>
        </a:solidFill>
        <a:latin typeface="Arial" charset="0"/>
        <a:ea typeface="+mn-ea"/>
        <a:cs typeface="+mn-cs"/>
      </a:defRPr>
    </a:lvl3pPr>
    <a:lvl4pPr marL="1028624" algn="l" rtl="0" fontAlgn="base">
      <a:spcBef>
        <a:spcPct val="0"/>
      </a:spcBef>
      <a:spcAft>
        <a:spcPct val="0"/>
      </a:spcAft>
      <a:defRPr kern="1200">
        <a:solidFill>
          <a:schemeClr val="tx1"/>
        </a:solidFill>
        <a:latin typeface="Arial" charset="0"/>
        <a:ea typeface="+mn-ea"/>
        <a:cs typeface="+mn-cs"/>
      </a:defRPr>
    </a:lvl4pPr>
    <a:lvl5pPr marL="1371498" algn="l" rtl="0" fontAlgn="base">
      <a:spcBef>
        <a:spcPct val="0"/>
      </a:spcBef>
      <a:spcAft>
        <a:spcPct val="0"/>
      </a:spcAft>
      <a:defRPr kern="1200">
        <a:solidFill>
          <a:schemeClr val="tx1"/>
        </a:solidFill>
        <a:latin typeface="Arial" charset="0"/>
        <a:ea typeface="+mn-ea"/>
        <a:cs typeface="+mn-cs"/>
      </a:defRPr>
    </a:lvl5pPr>
    <a:lvl6pPr marL="1714373" algn="l" defTabSz="685749" rtl="0" eaLnBrk="1" latinLnBrk="0" hangingPunct="1">
      <a:defRPr kern="1200">
        <a:solidFill>
          <a:schemeClr val="tx1"/>
        </a:solidFill>
        <a:latin typeface="Arial" charset="0"/>
        <a:ea typeface="+mn-ea"/>
        <a:cs typeface="+mn-cs"/>
      </a:defRPr>
    </a:lvl6pPr>
    <a:lvl7pPr marL="2057246" algn="l" defTabSz="685749" rtl="0" eaLnBrk="1" latinLnBrk="0" hangingPunct="1">
      <a:defRPr kern="1200">
        <a:solidFill>
          <a:schemeClr val="tx1"/>
        </a:solidFill>
        <a:latin typeface="Arial" charset="0"/>
        <a:ea typeface="+mn-ea"/>
        <a:cs typeface="+mn-cs"/>
      </a:defRPr>
    </a:lvl7pPr>
    <a:lvl8pPr marL="2400120" algn="l" defTabSz="685749" rtl="0" eaLnBrk="1" latinLnBrk="0" hangingPunct="1">
      <a:defRPr kern="1200">
        <a:solidFill>
          <a:schemeClr val="tx1"/>
        </a:solidFill>
        <a:latin typeface="Arial" charset="0"/>
        <a:ea typeface="+mn-ea"/>
        <a:cs typeface="+mn-cs"/>
      </a:defRPr>
    </a:lvl8pPr>
    <a:lvl9pPr marL="2742995" algn="l" defTabSz="685749"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400FF"/>
    <a:srgbClr val="D500D6"/>
    <a:srgbClr val="008000"/>
    <a:srgbClr val="FFF6A9"/>
    <a:srgbClr val="FFCC00"/>
    <a:srgbClr val="FF99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7532" autoAdjust="0"/>
  </p:normalViewPr>
  <p:slideViewPr>
    <p:cSldViewPr>
      <p:cViewPr varScale="1">
        <p:scale>
          <a:sx n="80" d="100"/>
          <a:sy n="80" d="100"/>
        </p:scale>
        <p:origin x="-864" y="-68"/>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75" algn="l" rtl="0" eaLnBrk="0" fontAlgn="base" hangingPunct="0">
      <a:spcBef>
        <a:spcPct val="30000"/>
      </a:spcBef>
      <a:spcAft>
        <a:spcPct val="0"/>
      </a:spcAft>
      <a:defRPr sz="900" kern="1200">
        <a:solidFill>
          <a:schemeClr val="tx1"/>
        </a:solidFill>
        <a:latin typeface="Arial" charset="0"/>
        <a:ea typeface="+mn-ea"/>
        <a:cs typeface="+mn-cs"/>
      </a:defRPr>
    </a:lvl2pPr>
    <a:lvl3pPr marL="685749" algn="l" rtl="0" eaLnBrk="0" fontAlgn="base" hangingPunct="0">
      <a:spcBef>
        <a:spcPct val="30000"/>
      </a:spcBef>
      <a:spcAft>
        <a:spcPct val="0"/>
      </a:spcAft>
      <a:defRPr sz="900" kern="1200">
        <a:solidFill>
          <a:schemeClr val="tx1"/>
        </a:solidFill>
        <a:latin typeface="Arial" charset="0"/>
        <a:ea typeface="+mn-ea"/>
        <a:cs typeface="+mn-cs"/>
      </a:defRPr>
    </a:lvl3pPr>
    <a:lvl4pPr marL="1028624" algn="l" rtl="0" eaLnBrk="0" fontAlgn="base" hangingPunct="0">
      <a:spcBef>
        <a:spcPct val="30000"/>
      </a:spcBef>
      <a:spcAft>
        <a:spcPct val="0"/>
      </a:spcAft>
      <a:defRPr sz="900" kern="1200">
        <a:solidFill>
          <a:schemeClr val="tx1"/>
        </a:solidFill>
        <a:latin typeface="Arial" charset="0"/>
        <a:ea typeface="+mn-ea"/>
        <a:cs typeface="+mn-cs"/>
      </a:defRPr>
    </a:lvl4pPr>
    <a:lvl5pPr marL="1371498" algn="l" rtl="0" eaLnBrk="0" fontAlgn="base" hangingPunct="0">
      <a:spcBef>
        <a:spcPct val="30000"/>
      </a:spcBef>
      <a:spcAft>
        <a:spcPct val="0"/>
      </a:spcAft>
      <a:defRPr sz="900" kern="1200">
        <a:solidFill>
          <a:schemeClr val="tx1"/>
        </a:solidFill>
        <a:latin typeface="Arial" charset="0"/>
        <a:ea typeface="+mn-ea"/>
        <a:cs typeface="+mn-cs"/>
      </a:defRPr>
    </a:lvl5pPr>
    <a:lvl6pPr marL="1714373" algn="l" defTabSz="685749" rtl="0" eaLnBrk="1" latinLnBrk="0" hangingPunct="1">
      <a:defRPr sz="900" kern="1200">
        <a:solidFill>
          <a:schemeClr val="tx1"/>
        </a:solidFill>
        <a:latin typeface="+mn-lt"/>
        <a:ea typeface="+mn-ea"/>
        <a:cs typeface="+mn-cs"/>
      </a:defRPr>
    </a:lvl6pPr>
    <a:lvl7pPr marL="2057246" algn="l" defTabSz="685749" rtl="0" eaLnBrk="1" latinLnBrk="0" hangingPunct="1">
      <a:defRPr sz="900" kern="1200">
        <a:solidFill>
          <a:schemeClr val="tx1"/>
        </a:solidFill>
        <a:latin typeface="+mn-lt"/>
        <a:ea typeface="+mn-ea"/>
        <a:cs typeface="+mn-cs"/>
      </a:defRPr>
    </a:lvl7pPr>
    <a:lvl8pPr marL="2400120" algn="l" defTabSz="685749" rtl="0" eaLnBrk="1" latinLnBrk="0" hangingPunct="1">
      <a:defRPr sz="900" kern="1200">
        <a:solidFill>
          <a:schemeClr val="tx1"/>
        </a:solidFill>
        <a:latin typeface="+mn-lt"/>
        <a:ea typeface="+mn-ea"/>
        <a:cs typeface="+mn-cs"/>
      </a:defRPr>
    </a:lvl8pPr>
    <a:lvl9pPr marL="2742995" algn="l" defTabSz="68574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2684827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106 locations so 106^3 * 2^106 (ignoring power pellet stuff) =~ 10^38 states</a:t>
            </a:r>
          </a:p>
          <a:p>
            <a:r>
              <a:rPr lang="en-US" dirty="0"/>
              <a:t>Worse if the map is not fixed – all possible physics? No – can simply say 3^150 or whatever</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33</a:t>
            </a:fld>
            <a:endParaRPr lang="en-US"/>
          </a:p>
        </p:txBody>
      </p:sp>
    </p:spTree>
    <p:extLst>
      <p:ext uri="{BB962C8B-B14F-4D97-AF65-F5344CB8AC3E}">
        <p14:creationId xmlns:p14="http://schemas.microsoft.com/office/powerpoint/2010/main" val="2649659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to achieve a goal</a:t>
            </a:r>
          </a:p>
          <a:p>
            <a:r>
              <a:rPr lang="en-US" dirty="0"/>
              <a:t>Pro: use goal to index into actions that might achieve it, </a:t>
            </a:r>
            <a:r>
              <a:rPr lang="en-US" dirty="0" err="1"/>
              <a:t>eg</a:t>
            </a:r>
            <a:r>
              <a:rPr lang="en-US" dirty="0"/>
              <a:t> “Have milk” -&gt; “buy milk”</a:t>
            </a:r>
          </a:p>
          <a:p>
            <a:r>
              <a:rPr lang="en-US" dirty="0"/>
              <a:t>Con: cannot handle tradeoffs among goals, failure probability etc.</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35</a:t>
            </a:fld>
            <a:endParaRPr lang="en-US"/>
          </a:p>
        </p:txBody>
      </p:sp>
    </p:spTree>
    <p:extLst>
      <p:ext uri="{BB962C8B-B14F-4D97-AF65-F5344CB8AC3E}">
        <p14:creationId xmlns:p14="http://schemas.microsoft.com/office/powerpoint/2010/main" val="2310727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Arial" charset="0"/>
                <a:ea typeface="+mn-ea"/>
                <a:cs typeface="+mn-cs"/>
              </a:rPr>
              <a:t>An atomic representation is one in which each state is treated as a black box. A factored representation is one in which the states are defined by set of features. A structured representation is one in which the states are expressed in form of objects and relations between them</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36</a:t>
            </a:fld>
            <a:endParaRPr lang="en-US"/>
          </a:p>
        </p:txBody>
      </p:sp>
    </p:spTree>
    <p:extLst>
      <p:ext uri="{BB962C8B-B14F-4D97-AF65-F5344CB8AC3E}">
        <p14:creationId xmlns:p14="http://schemas.microsoft.com/office/powerpoint/2010/main" val="164444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type into chat when you recognize the robot (just once!)</a:t>
            </a:r>
          </a:p>
          <a:p>
            <a:r>
              <a:rPr lang="en-US" dirty="0"/>
              <a:t>C3PO,</a:t>
            </a:r>
            <a:r>
              <a:rPr lang="en-US" baseline="0" dirty="0"/>
              <a:t> what does he do?  Essentially </a:t>
            </a:r>
            <a:r>
              <a:rPr lang="en-US" baseline="0" dirty="0" err="1"/>
              <a:t>google</a:t>
            </a:r>
            <a:r>
              <a:rPr lang="en-US" baseline="0" dirty="0"/>
              <a:t> translate, (but with anxiety disorder!)</a:t>
            </a:r>
          </a:p>
          <a:p>
            <a:r>
              <a:rPr lang="en-US" baseline="0" dirty="0"/>
              <a:t>R2D2 – what does he do, yeah, not so sure</a:t>
            </a:r>
          </a:p>
          <a:p>
            <a:r>
              <a:rPr lang="en-US" baseline="0" dirty="0"/>
              <a:t>These are all good</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Futura/Maria</a:t>
            </a:r>
          </a:p>
          <a:p>
            <a:r>
              <a:rPr lang="en-US" dirty="0"/>
              <a:t>HAL</a:t>
            </a:r>
          </a:p>
          <a:p>
            <a:r>
              <a:rPr lang="en-US" dirty="0" err="1"/>
              <a:t>Termainator</a:t>
            </a:r>
            <a:endParaRPr lang="en-US" dirty="0"/>
          </a:p>
          <a:p>
            <a:r>
              <a:rPr lang="en-US" dirty="0"/>
              <a:t>Agent Smith</a:t>
            </a:r>
          </a:p>
          <a:p>
            <a:r>
              <a:rPr lang="en-US" dirty="0"/>
              <a:t>Ava</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426656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help nurses in hospitals deliver stuff to different rooms</a:t>
            </a:r>
          </a:p>
        </p:txBody>
      </p:sp>
      <p:sp>
        <p:nvSpPr>
          <p:cNvPr id="4" name="Slide Number Placeholder 3"/>
          <p:cNvSpPr>
            <a:spLocks noGrp="1"/>
          </p:cNvSpPr>
          <p:nvPr>
            <p:ph type="sldNum" sz="quarter" idx="5"/>
          </p:nvPr>
        </p:nvSpPr>
        <p:spPr/>
        <p:txBody>
          <a:bodyPr/>
          <a:lstStyle/>
          <a:p>
            <a:fld id="{D58D200E-B8F0-7F42-8730-8CDA0DD14E87}" type="slidenum">
              <a:rPr lang="en-US" smtClean="0"/>
              <a:t>12</a:t>
            </a:fld>
            <a:endParaRPr lang="en-US"/>
          </a:p>
        </p:txBody>
      </p:sp>
    </p:spTree>
    <p:extLst>
      <p:ext uri="{BB962C8B-B14F-4D97-AF65-F5344CB8AC3E}">
        <p14:creationId xmlns:p14="http://schemas.microsoft.com/office/powerpoint/2010/main" val="2632337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drones that record </a:t>
            </a:r>
            <a:r>
              <a:rPr lang="en-US" dirty="0" err="1"/>
              <a:t>cooll</a:t>
            </a:r>
            <a:r>
              <a:rPr lang="en-US" dirty="0"/>
              <a:t> videos of us as we do outdoor activities</a:t>
            </a:r>
          </a:p>
          <a:p>
            <a:r>
              <a:rPr lang="en-US" dirty="0"/>
              <a:t>Or in my case, </a:t>
            </a:r>
          </a:p>
        </p:txBody>
      </p:sp>
      <p:sp>
        <p:nvSpPr>
          <p:cNvPr id="4" name="Slide Number Placeholder 3"/>
          <p:cNvSpPr>
            <a:spLocks noGrp="1"/>
          </p:cNvSpPr>
          <p:nvPr>
            <p:ph type="sldNum" sz="quarter" idx="5"/>
          </p:nvPr>
        </p:nvSpPr>
        <p:spPr/>
        <p:txBody>
          <a:bodyPr/>
          <a:lstStyle/>
          <a:p>
            <a:fld id="{D58D200E-B8F0-7F42-8730-8CDA0DD14E87}" type="slidenum">
              <a:rPr lang="en-US" smtClean="0"/>
              <a:t>13</a:t>
            </a:fld>
            <a:endParaRPr lang="en-US"/>
          </a:p>
        </p:txBody>
      </p:sp>
    </p:spTree>
    <p:extLst>
      <p:ext uri="{BB962C8B-B14F-4D97-AF65-F5344CB8AC3E}">
        <p14:creationId xmlns:p14="http://schemas.microsoft.com/office/powerpoint/2010/main" val="1232550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Mountain road example: https://</a:t>
            </a:r>
            <a:r>
              <a:rPr lang="en-US" dirty="0" err="1"/>
              <a:t>www.wired.com</a:t>
            </a:r>
            <a:r>
              <a:rPr lang="en-US" dirty="0"/>
              <a:t>/2010/11/</a:t>
            </a:r>
            <a:r>
              <a:rPr lang="en-US" dirty="0" err="1"/>
              <a:t>audis</a:t>
            </a:r>
            <a:r>
              <a:rPr lang="en-US" dirty="0"/>
              <a:t>-robotic-car-climbs-pikes-peak/</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885663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in some environments!</a:t>
            </a: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31</a:t>
            </a:fld>
            <a:endParaRPr lang="en-US"/>
          </a:p>
        </p:txBody>
      </p:sp>
    </p:spTree>
    <p:extLst>
      <p:ext uri="{BB962C8B-B14F-4D97-AF65-F5344CB8AC3E}">
        <p14:creationId xmlns:p14="http://schemas.microsoft.com/office/powerpoint/2010/main" val="396276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so great in others</a:t>
            </a: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32</a:t>
            </a:fld>
            <a:endParaRPr lang="en-US"/>
          </a:p>
        </p:txBody>
      </p:sp>
    </p:spTree>
    <p:extLst>
      <p:ext uri="{BB962C8B-B14F-4D97-AF65-F5344CB8AC3E}">
        <p14:creationId xmlns:p14="http://schemas.microsoft.com/office/powerpoint/2010/main" val="4278573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5"/>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75" indent="0">
              <a:buNone/>
              <a:defRPr sz="1400"/>
            </a:lvl2pPr>
            <a:lvl3pPr marL="685749" indent="0">
              <a:buNone/>
              <a:defRPr sz="1200"/>
            </a:lvl3pPr>
            <a:lvl4pPr marL="1028624" indent="0">
              <a:buNone/>
              <a:defRPr sz="1100"/>
            </a:lvl4pPr>
            <a:lvl5pPr marL="1371498" indent="0">
              <a:buNone/>
              <a:defRPr sz="1100"/>
            </a:lvl5pPr>
            <a:lvl6pPr marL="1714373" indent="0">
              <a:buNone/>
              <a:defRPr sz="1100"/>
            </a:lvl6pPr>
            <a:lvl7pPr marL="2057246" indent="0">
              <a:buNone/>
              <a:defRPr sz="1100"/>
            </a:lvl7pPr>
            <a:lvl8pPr marL="2400120" indent="0">
              <a:buNone/>
              <a:defRPr sz="1100"/>
            </a:lvl8pPr>
            <a:lvl9pPr marL="2742995"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2" y="1151335"/>
            <a:ext cx="3030141" cy="479822"/>
          </a:xfrm>
        </p:spPr>
        <p:txBody>
          <a:bodyPr anchor="b"/>
          <a:lstStyle>
            <a:lvl1pPr marL="0" indent="0">
              <a:buNone/>
              <a:defRPr sz="1800" b="1"/>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2"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2" y="1151335"/>
            <a:ext cx="3031331" cy="479822"/>
          </a:xfrm>
        </p:spPr>
        <p:txBody>
          <a:bodyPr anchor="b"/>
          <a:lstStyle>
            <a:lvl1pPr marL="0" indent="0">
              <a:buNone/>
              <a:defRPr sz="1800" b="1"/>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2"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3"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90" y="204791"/>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3" y="1076328"/>
            <a:ext cx="2256235" cy="3518297"/>
          </a:xfrm>
        </p:spPr>
        <p:txBody>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75" indent="0">
              <a:buNone/>
              <a:defRPr sz="2100"/>
            </a:lvl2pPr>
            <a:lvl3pPr marL="685749" indent="0">
              <a:buNone/>
              <a:defRPr sz="1800"/>
            </a:lvl3pPr>
            <a:lvl4pPr marL="1028624" indent="0">
              <a:buNone/>
              <a:defRPr sz="1500"/>
            </a:lvl4pPr>
            <a:lvl5pPr marL="1371498" indent="0">
              <a:buNone/>
              <a:defRPr sz="1500"/>
            </a:lvl5pPr>
            <a:lvl6pPr marL="1714373" indent="0">
              <a:buNone/>
              <a:defRPr sz="1500"/>
            </a:lvl6pPr>
            <a:lvl7pPr marL="2057246" indent="0">
              <a:buNone/>
              <a:defRPr sz="1500"/>
            </a:lvl7pPr>
            <a:lvl8pPr marL="2400120" indent="0">
              <a:buNone/>
              <a:defRPr sz="1500"/>
            </a:lvl8pPr>
            <a:lvl9pPr marL="2742995" indent="0">
              <a:buNone/>
              <a:defRPr sz="1500"/>
            </a:lvl9pPr>
          </a:lstStyle>
          <a:p>
            <a:pPr lvl="0"/>
            <a:endParaRPr lang="en-US" noProof="0"/>
          </a:p>
        </p:txBody>
      </p:sp>
      <p:sp>
        <p:nvSpPr>
          <p:cNvPr id="4" name="Text Placeholder 3"/>
          <p:cNvSpPr>
            <a:spLocks noGrp="1"/>
          </p:cNvSpPr>
          <p:nvPr>
            <p:ph type="body" sz="half" idx="2"/>
          </p:nvPr>
        </p:nvSpPr>
        <p:spPr>
          <a:xfrm>
            <a:off x="1344216" y="4025506"/>
            <a:ext cx="4114800" cy="603647"/>
          </a:xfrm>
        </p:spPr>
        <p:txBody>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6" tIns="34289" rIns="68576"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2"/>
            <a:ext cx="8534400" cy="3546873"/>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6" tIns="34289" rIns="68576"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6" tIns="34289" rIns="68576"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6" tIns="34289" rIns="68576"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3"/>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6" tIns="34289" rIns="68576"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B Titr" pitchFamily="2" charset="-78"/>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75" algn="ctr" rtl="0" fontAlgn="base">
        <a:spcBef>
          <a:spcPct val="0"/>
        </a:spcBef>
        <a:spcAft>
          <a:spcPct val="0"/>
        </a:spcAft>
        <a:defRPr sz="3300">
          <a:solidFill>
            <a:schemeClr val="tx2"/>
          </a:solidFill>
          <a:latin typeface="Arial" charset="0"/>
        </a:defRPr>
      </a:lvl6pPr>
      <a:lvl7pPr marL="685749" algn="ctr" rtl="0" fontAlgn="base">
        <a:spcBef>
          <a:spcPct val="0"/>
        </a:spcBef>
        <a:spcAft>
          <a:spcPct val="0"/>
        </a:spcAft>
        <a:defRPr sz="3300">
          <a:solidFill>
            <a:schemeClr val="tx2"/>
          </a:solidFill>
          <a:latin typeface="Arial" charset="0"/>
        </a:defRPr>
      </a:lvl7pPr>
      <a:lvl8pPr marL="1028624" algn="ctr" rtl="0" fontAlgn="base">
        <a:spcBef>
          <a:spcPct val="0"/>
        </a:spcBef>
        <a:spcAft>
          <a:spcPct val="0"/>
        </a:spcAft>
        <a:defRPr sz="3300">
          <a:solidFill>
            <a:schemeClr val="tx2"/>
          </a:solidFill>
          <a:latin typeface="Arial" charset="0"/>
        </a:defRPr>
      </a:lvl8pPr>
      <a:lvl9pPr marL="1371498" algn="ctr" rtl="0" fontAlgn="base">
        <a:spcBef>
          <a:spcPct val="0"/>
        </a:spcBef>
        <a:spcAft>
          <a:spcPct val="0"/>
        </a:spcAft>
        <a:defRPr sz="3300">
          <a:solidFill>
            <a:schemeClr val="tx2"/>
          </a:solidFill>
          <a:latin typeface="Arial" charset="0"/>
        </a:defRPr>
      </a:lvl9pPr>
    </p:titleStyle>
    <p:body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B Zar" pitchFamily="2" charset="-78"/>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cs typeface="B Zar" pitchFamily="2" charset="-78"/>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cs typeface="B Zar" pitchFamily="2" charset="-78"/>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cs typeface="B Zar" pitchFamily="2" charset="-78"/>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cs typeface="B Zar" pitchFamily="2" charset="-78"/>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tiff"/><Relationship Id="rId4" Type="http://schemas.openxmlformats.org/officeDocument/2006/relationships/image" Target="../media/image56.tiff"/></Relationships>
</file>

<file path=ppt/slides/_rels/slide1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jpeg"/><Relationship Id="rId18" Type="http://schemas.openxmlformats.org/officeDocument/2006/relationships/image" Target="../media/image15.jpg"/><Relationship Id="rId26" Type="http://schemas.openxmlformats.org/officeDocument/2006/relationships/image" Target="../media/image23.jpg"/><Relationship Id="rId3" Type="http://schemas.openxmlformats.org/officeDocument/2006/relationships/hyperlink" Target="http://inst.cs.berkeley.edu/~cs188" TargetMode="External"/><Relationship Id="rId21" Type="http://schemas.openxmlformats.org/officeDocument/2006/relationships/image" Target="../media/image18.JPG"/><Relationship Id="rId7" Type="http://schemas.openxmlformats.org/officeDocument/2006/relationships/image" Target="../media/image4.jpeg"/><Relationship Id="rId12" Type="http://schemas.openxmlformats.org/officeDocument/2006/relationships/image" Target="../media/image9.jpg"/><Relationship Id="rId17" Type="http://schemas.openxmlformats.org/officeDocument/2006/relationships/image" Target="../media/image14.jpg"/><Relationship Id="rId25" Type="http://schemas.openxmlformats.org/officeDocument/2006/relationships/image" Target="../media/image22.jpeg"/><Relationship Id="rId2" Type="http://schemas.openxmlformats.org/officeDocument/2006/relationships/notesSlide" Target="../notesSlides/notesSlide1.xml"/><Relationship Id="rId16" Type="http://schemas.openxmlformats.org/officeDocument/2006/relationships/image" Target="../media/image13.jpg"/><Relationship Id="rId20" Type="http://schemas.openxmlformats.org/officeDocument/2006/relationships/image" Target="../media/image17.JP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8.jpeg"/><Relationship Id="rId24" Type="http://schemas.openxmlformats.org/officeDocument/2006/relationships/image" Target="../media/image21.jfif"/><Relationship Id="rId5" Type="http://schemas.openxmlformats.org/officeDocument/2006/relationships/image" Target="../media/image3.jpeg"/><Relationship Id="rId15" Type="http://schemas.openxmlformats.org/officeDocument/2006/relationships/image" Target="../media/image12.png"/><Relationship Id="rId23" Type="http://schemas.openxmlformats.org/officeDocument/2006/relationships/image" Target="../media/image20.jpeg"/><Relationship Id="rId28" Type="http://schemas.openxmlformats.org/officeDocument/2006/relationships/image" Target="../media/image25.jpg"/><Relationship Id="rId10" Type="http://schemas.openxmlformats.org/officeDocument/2006/relationships/image" Target="../media/image7.jpeg"/><Relationship Id="rId19" Type="http://schemas.openxmlformats.org/officeDocument/2006/relationships/image" Target="../media/image16.jpg"/><Relationship Id="rId4" Type="http://schemas.openxmlformats.org/officeDocument/2006/relationships/image" Target="../media/image2.gif"/><Relationship Id="rId9" Type="http://schemas.openxmlformats.org/officeDocument/2006/relationships/image" Target="../media/image6.png"/><Relationship Id="rId14" Type="http://schemas.openxmlformats.org/officeDocument/2006/relationships/image" Target="../media/image11.jpg"/><Relationship Id="rId22" Type="http://schemas.openxmlformats.org/officeDocument/2006/relationships/image" Target="../media/image19.jpeg"/><Relationship Id="rId27"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3.png"/><Relationship Id="rId4"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4.png"/><Relationship Id="rId4"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a-IR" dirty="0" smtClean="0"/>
              <a:t>به نام خدا</a:t>
            </a:r>
            <a:endParaRPr lang="en-US" dirty="0"/>
          </a:p>
        </p:txBody>
      </p:sp>
      <p:sp>
        <p:nvSpPr>
          <p:cNvPr id="3" name="Subtitle 2"/>
          <p:cNvSpPr>
            <a:spLocks noGrp="1"/>
          </p:cNvSpPr>
          <p:nvPr>
            <p:ph type="subTitle" idx="1"/>
          </p:nvPr>
        </p:nvSpPr>
        <p:spPr>
          <a:xfrm>
            <a:off x="152400" y="4019550"/>
            <a:ext cx="9144000" cy="914400"/>
          </a:xfrm>
        </p:spPr>
        <p:txBody>
          <a:bodyPr/>
          <a:lstStyle/>
          <a:p>
            <a:r>
              <a:rPr lang="fa-IR" dirty="0" smtClean="0"/>
              <a:t>هوش مصنوعی</a:t>
            </a:r>
            <a:endParaRPr lang="en-US" dirty="0"/>
          </a:p>
        </p:txBody>
      </p:sp>
      <p:pic>
        <p:nvPicPr>
          <p:cNvPr id="4" name="Picture 1" descr="C:\Temp\ketrina\Lecture1-Introduction.png"/>
          <p:cNvPicPr>
            <a:picLocks noChangeAspect="1" noChangeArrowheads="1"/>
          </p:cNvPicPr>
          <p:nvPr/>
        </p:nvPicPr>
        <p:blipFill>
          <a:blip r:embed="rId2" cstate="print"/>
          <a:srcRect/>
          <a:stretch>
            <a:fillRect/>
          </a:stretch>
        </p:blipFill>
        <p:spPr bwMode="auto">
          <a:xfrm>
            <a:off x="2514600" y="1657350"/>
            <a:ext cx="4517136" cy="2017438"/>
          </a:xfrm>
          <a:prstGeom prst="rect">
            <a:avLst/>
          </a:prstGeom>
          <a:noFill/>
        </p:spPr>
      </p:pic>
    </p:spTree>
    <p:extLst>
      <p:ext uri="{BB962C8B-B14F-4D97-AF65-F5344CB8AC3E}">
        <p14:creationId xmlns:p14="http://schemas.microsoft.com/office/powerpoint/2010/main" val="34339040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News AI</a:t>
            </a:r>
          </a:p>
        </p:txBody>
      </p:sp>
      <p:sp>
        <p:nvSpPr>
          <p:cNvPr id="2" name="TextBox 1">
            <a:extLst>
              <a:ext uri="{FF2B5EF4-FFF2-40B4-BE49-F238E27FC236}">
                <a16:creationId xmlns:a16="http://schemas.microsoft.com/office/drawing/2014/main" xmlns="" id="{F980AE10-1834-8F43-8D2E-6678D0BF8DA0}"/>
              </a:ext>
            </a:extLst>
          </p:cNvPr>
          <p:cNvSpPr txBox="1"/>
          <p:nvPr/>
        </p:nvSpPr>
        <p:spPr>
          <a:xfrm>
            <a:off x="14347371" y="-2743200"/>
            <a:ext cx="184731" cy="369332"/>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dirty="0"/>
          </a:p>
        </p:txBody>
      </p:sp>
      <p:pic>
        <p:nvPicPr>
          <p:cNvPr id="8" name="Picture 7"/>
          <p:cNvPicPr>
            <a:picLocks noChangeAspect="1"/>
          </p:cNvPicPr>
          <p:nvPr/>
        </p:nvPicPr>
        <p:blipFill>
          <a:blip r:embed="rId2"/>
          <a:stretch>
            <a:fillRect/>
          </a:stretch>
        </p:blipFill>
        <p:spPr>
          <a:xfrm>
            <a:off x="4383" y="819150"/>
            <a:ext cx="2572338" cy="3333750"/>
          </a:xfrm>
          <a:prstGeom prst="rect">
            <a:avLst/>
          </a:prstGeom>
        </p:spPr>
      </p:pic>
      <p:pic>
        <p:nvPicPr>
          <p:cNvPr id="9" name="Picture 8"/>
          <p:cNvPicPr>
            <a:picLocks noChangeAspect="1"/>
          </p:cNvPicPr>
          <p:nvPr/>
        </p:nvPicPr>
        <p:blipFill>
          <a:blip r:embed="rId3"/>
          <a:stretch>
            <a:fillRect/>
          </a:stretch>
        </p:blipFill>
        <p:spPr>
          <a:xfrm>
            <a:off x="457200" y="971550"/>
            <a:ext cx="4762500" cy="3972548"/>
          </a:xfrm>
          <a:prstGeom prst="rect">
            <a:avLst/>
          </a:prstGeom>
        </p:spPr>
      </p:pic>
      <p:pic>
        <p:nvPicPr>
          <p:cNvPr id="10" name="Picture 9"/>
          <p:cNvPicPr>
            <a:picLocks noChangeAspect="1"/>
          </p:cNvPicPr>
          <p:nvPr/>
        </p:nvPicPr>
        <p:blipFill>
          <a:blip r:embed="rId4"/>
          <a:stretch>
            <a:fillRect/>
          </a:stretch>
        </p:blipFill>
        <p:spPr>
          <a:xfrm>
            <a:off x="1143000" y="1581150"/>
            <a:ext cx="6407503" cy="2165350"/>
          </a:xfrm>
          <a:prstGeom prst="rect">
            <a:avLst/>
          </a:prstGeom>
        </p:spPr>
      </p:pic>
      <p:pic>
        <p:nvPicPr>
          <p:cNvPr id="16" name="Picture 15"/>
          <p:cNvPicPr>
            <a:picLocks noChangeAspect="1"/>
          </p:cNvPicPr>
          <p:nvPr/>
        </p:nvPicPr>
        <p:blipFill>
          <a:blip r:embed="rId5"/>
          <a:stretch>
            <a:fillRect/>
          </a:stretch>
        </p:blipFill>
        <p:spPr>
          <a:xfrm>
            <a:off x="4114800" y="1809750"/>
            <a:ext cx="4801766" cy="3409950"/>
          </a:xfrm>
          <a:prstGeom prst="rect">
            <a:avLst/>
          </a:prstGeom>
        </p:spPr>
      </p:pic>
    </p:spTree>
    <p:extLst>
      <p:ext uri="{BB962C8B-B14F-4D97-AF65-F5344CB8AC3E}">
        <p14:creationId xmlns:p14="http://schemas.microsoft.com/office/powerpoint/2010/main" val="390420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FD0A648D-A934-1147-A524-57ACF297AD34}"/>
              </a:ext>
            </a:extLst>
          </p:cNvPr>
          <p:cNvPicPr>
            <a:picLocks noChangeAspect="1"/>
          </p:cNvPicPr>
          <p:nvPr/>
        </p:nvPicPr>
        <p:blipFill>
          <a:blip r:embed="rId2"/>
          <a:stretch>
            <a:fillRect/>
          </a:stretch>
        </p:blipFill>
        <p:spPr>
          <a:xfrm>
            <a:off x="10562" y="815555"/>
            <a:ext cx="7747000" cy="2806700"/>
          </a:xfrm>
          <a:prstGeom prst="rect">
            <a:avLst/>
          </a:prstGeom>
        </p:spPr>
      </p:pic>
      <p:sp>
        <p:nvSpPr>
          <p:cNvPr id="10242" name="Rectangle 2"/>
          <p:cNvSpPr>
            <a:spLocks noGrp="1" noChangeArrowheads="1"/>
          </p:cNvSpPr>
          <p:nvPr>
            <p:ph type="title"/>
          </p:nvPr>
        </p:nvSpPr>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xmlns="" id="{F980AE10-1834-8F43-8D2E-6678D0BF8DA0}"/>
              </a:ext>
            </a:extLst>
          </p:cNvPr>
          <p:cNvSpPr txBox="1"/>
          <p:nvPr/>
        </p:nvSpPr>
        <p:spPr>
          <a:xfrm>
            <a:off x="14347371" y="-2743200"/>
            <a:ext cx="184731" cy="369332"/>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dirty="0"/>
          </a:p>
        </p:txBody>
      </p:sp>
      <p:pic>
        <p:nvPicPr>
          <p:cNvPr id="3" name="Picture 2">
            <a:extLst>
              <a:ext uri="{FF2B5EF4-FFF2-40B4-BE49-F238E27FC236}">
                <a16:creationId xmlns:a16="http://schemas.microsoft.com/office/drawing/2014/main" xmlns="" id="{D8C34C4E-F82C-A140-AFCB-7F375E311C08}"/>
              </a:ext>
            </a:extLst>
          </p:cNvPr>
          <p:cNvPicPr>
            <a:picLocks noChangeAspect="1"/>
          </p:cNvPicPr>
          <p:nvPr/>
        </p:nvPicPr>
        <p:blipFill>
          <a:blip r:embed="rId3"/>
          <a:stretch>
            <a:fillRect/>
          </a:stretch>
        </p:blipFill>
        <p:spPr>
          <a:xfrm>
            <a:off x="0" y="819150"/>
            <a:ext cx="9144000" cy="1998000"/>
          </a:xfrm>
          <a:prstGeom prst="rect">
            <a:avLst/>
          </a:prstGeom>
        </p:spPr>
      </p:pic>
      <p:pic>
        <p:nvPicPr>
          <p:cNvPr id="4" name="Picture 3">
            <a:extLst>
              <a:ext uri="{FF2B5EF4-FFF2-40B4-BE49-F238E27FC236}">
                <a16:creationId xmlns:a16="http://schemas.microsoft.com/office/drawing/2014/main" xmlns="" id="{CA74761D-D90D-2042-AF31-EA7669E83EF0}"/>
              </a:ext>
            </a:extLst>
          </p:cNvPr>
          <p:cNvPicPr>
            <a:picLocks noChangeAspect="1"/>
          </p:cNvPicPr>
          <p:nvPr/>
        </p:nvPicPr>
        <p:blipFill>
          <a:blip r:embed="rId4"/>
          <a:stretch>
            <a:fillRect/>
          </a:stretch>
        </p:blipFill>
        <p:spPr>
          <a:xfrm>
            <a:off x="381000" y="1288125"/>
            <a:ext cx="2847618" cy="3714750"/>
          </a:xfrm>
          <a:prstGeom prst="rect">
            <a:avLst/>
          </a:prstGeom>
        </p:spPr>
      </p:pic>
      <p:pic>
        <p:nvPicPr>
          <p:cNvPr id="6" name="Picture 5">
            <a:extLst>
              <a:ext uri="{FF2B5EF4-FFF2-40B4-BE49-F238E27FC236}">
                <a16:creationId xmlns:a16="http://schemas.microsoft.com/office/drawing/2014/main" xmlns="" id="{FAEA081B-80C1-E948-846E-42FBEF731023}"/>
              </a:ext>
            </a:extLst>
          </p:cNvPr>
          <p:cNvPicPr>
            <a:picLocks noChangeAspect="1"/>
          </p:cNvPicPr>
          <p:nvPr/>
        </p:nvPicPr>
        <p:blipFill>
          <a:blip r:embed="rId5"/>
          <a:stretch>
            <a:fillRect/>
          </a:stretch>
        </p:blipFill>
        <p:spPr>
          <a:xfrm>
            <a:off x="1676400" y="2402991"/>
            <a:ext cx="7467600" cy="2504718"/>
          </a:xfrm>
          <a:prstGeom prst="rect">
            <a:avLst/>
          </a:prstGeom>
        </p:spPr>
      </p:pic>
      <p:pic>
        <p:nvPicPr>
          <p:cNvPr id="14" name="Picture 13">
            <a:extLst>
              <a:ext uri="{FF2B5EF4-FFF2-40B4-BE49-F238E27FC236}">
                <a16:creationId xmlns:a16="http://schemas.microsoft.com/office/drawing/2014/main" xmlns="" id="{5E369527-108E-EB43-AA4E-6C29AA2DFB54}"/>
              </a:ext>
            </a:extLst>
          </p:cNvPr>
          <p:cNvPicPr>
            <a:picLocks noChangeAspect="1"/>
          </p:cNvPicPr>
          <p:nvPr/>
        </p:nvPicPr>
        <p:blipFill>
          <a:blip r:embed="rId6"/>
          <a:stretch>
            <a:fillRect/>
          </a:stretch>
        </p:blipFill>
        <p:spPr>
          <a:xfrm>
            <a:off x="3733800" y="1939193"/>
            <a:ext cx="4800600" cy="3204308"/>
          </a:xfrm>
          <a:prstGeom prst="rect">
            <a:avLst/>
          </a:prstGeom>
        </p:spPr>
      </p:pic>
    </p:spTree>
    <p:extLst>
      <p:ext uri="{BB962C8B-B14F-4D97-AF65-F5344CB8AC3E}">
        <p14:creationId xmlns:p14="http://schemas.microsoft.com/office/powerpoint/2010/main" val="34823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41ED2DB-4BC7-C54E-A31A-2D4ED7DE1806}"/>
              </a:ext>
            </a:extLst>
          </p:cNvPr>
          <p:cNvPicPr>
            <a:picLocks noChangeAspect="1"/>
          </p:cNvPicPr>
          <p:nvPr/>
        </p:nvPicPr>
        <p:blipFill>
          <a:blip r:embed="rId3"/>
          <a:stretch>
            <a:fillRect/>
          </a:stretch>
        </p:blipFill>
        <p:spPr>
          <a:xfrm>
            <a:off x="0" y="-465083"/>
            <a:ext cx="9199179" cy="6134012"/>
          </a:xfrm>
          <a:prstGeom prst="rect">
            <a:avLst/>
          </a:prstGeom>
        </p:spPr>
      </p:pic>
    </p:spTree>
    <p:extLst>
      <p:ext uri="{BB962C8B-B14F-4D97-AF65-F5344CB8AC3E}">
        <p14:creationId xmlns:p14="http://schemas.microsoft.com/office/powerpoint/2010/main" val="2492162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68F0BA1-38D5-DB45-9F6C-FD90629DFCDD}"/>
              </a:ext>
            </a:extLst>
          </p:cNvPr>
          <p:cNvPicPr>
            <a:picLocks noChangeAspect="1"/>
          </p:cNvPicPr>
          <p:nvPr/>
        </p:nvPicPr>
        <p:blipFill>
          <a:blip r:embed="rId3"/>
          <a:stretch>
            <a:fillRect/>
          </a:stretch>
        </p:blipFill>
        <p:spPr>
          <a:xfrm>
            <a:off x="0" y="-1"/>
            <a:ext cx="9144000" cy="5205889"/>
          </a:xfrm>
          <a:prstGeom prst="rect">
            <a:avLst/>
          </a:prstGeom>
        </p:spPr>
      </p:pic>
    </p:spTree>
    <p:extLst>
      <p:ext uri="{BB962C8B-B14F-4D97-AF65-F5344CB8AC3E}">
        <p14:creationId xmlns:p14="http://schemas.microsoft.com/office/powerpoint/2010/main" val="22025838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gDo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050"/>
            <a:ext cx="9144000" cy="5143500"/>
          </a:xfrm>
          <a:prstGeom prst="rect">
            <a:avLst/>
          </a:prstGeom>
        </p:spPr>
      </p:pic>
    </p:spTree>
    <p:extLst>
      <p:ext uri="{BB962C8B-B14F-4D97-AF65-F5344CB8AC3E}">
        <p14:creationId xmlns:p14="http://schemas.microsoft.com/office/powerpoint/2010/main" val="214209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waymo-short">
            <a:hlinkClick r:id="" action="ppaction://media"/>
            <a:extLst>
              <a:ext uri="{FF2B5EF4-FFF2-40B4-BE49-F238E27FC236}">
                <a16:creationId xmlns:a16="http://schemas.microsoft.com/office/drawing/2014/main" xmlns="" id="{9E8AD934-63AA-DF42-BB49-96237ED2C1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9525"/>
            <a:ext cx="9144000" cy="5143500"/>
          </a:xfrm>
          <a:prstGeom prst="rect">
            <a:avLst/>
          </a:prstGeom>
        </p:spPr>
      </p:pic>
    </p:spTree>
    <p:extLst>
      <p:ext uri="{BB962C8B-B14F-4D97-AF65-F5344CB8AC3E}">
        <p14:creationId xmlns:p14="http://schemas.microsoft.com/office/powerpoint/2010/main" val="3728924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rtl="1" eaLnBrk="1" hangingPunct="1"/>
            <a:r>
              <a:rPr lang="fa-IR" dirty="0" smtClean="0">
                <a:solidFill>
                  <a:schemeClr val="tx1"/>
                </a:solidFill>
              </a:rPr>
              <a:t>تاریخچه ی مختصر </a:t>
            </a:r>
            <a:r>
              <a:rPr lang="en-US" dirty="0" smtClean="0">
                <a:solidFill>
                  <a:schemeClr val="tx1"/>
                </a:solidFill>
              </a:rPr>
              <a:t>AI</a:t>
            </a:r>
            <a:endParaRPr lang="en-US" dirty="0">
              <a:solidFill>
                <a:schemeClr val="tx1"/>
              </a:solidFill>
            </a:endParaRP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2" y="1123950"/>
            <a:ext cx="2630807" cy="3657598"/>
          </a:xfrm>
          <a:prstGeom prst="rect">
            <a:avLst/>
          </a:prstGeom>
          <a:noFill/>
        </p:spPr>
      </p:pic>
      <p:sp>
        <p:nvSpPr>
          <p:cNvPr id="2" name="TextBox 1"/>
          <p:cNvSpPr txBox="1"/>
          <p:nvPr/>
        </p:nvSpPr>
        <p:spPr>
          <a:xfrm>
            <a:off x="6628169" y="4835725"/>
            <a:ext cx="2557457" cy="311621"/>
          </a:xfrm>
          <a:prstGeom prst="rect">
            <a:avLst/>
          </a:prstGeom>
          <a:noFill/>
        </p:spPr>
        <p:txBody>
          <a:bodyPr wrap="none" lIns="91436" tIns="45718" rIns="91436" bIns="45718" rtlCol="0">
            <a:spAutoFit/>
          </a:bodyPr>
          <a:lstStyle/>
          <a:p>
            <a:r>
              <a:rPr lang="en-US" sz="1400" dirty="0">
                <a:solidFill>
                  <a:srgbClr val="FF0000"/>
                </a:solidFill>
                <a:latin typeface="Calibri"/>
                <a:cs typeface="Calibri"/>
              </a:rPr>
              <a:t>Demo: HISTORY – MT1950.wmv</a:t>
            </a:r>
          </a:p>
        </p:txBody>
      </p:sp>
    </p:spTree>
    <p:extLst>
      <p:ext uri="{BB962C8B-B14F-4D97-AF65-F5344CB8AC3E}">
        <p14:creationId xmlns:p14="http://schemas.microsoft.com/office/powerpoint/2010/main" val="10114281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short prehistory of AI</a:t>
            </a:r>
          </a:p>
        </p:txBody>
      </p:sp>
      <p:sp>
        <p:nvSpPr>
          <p:cNvPr id="3" name="Content Placeholder 2"/>
          <p:cNvSpPr>
            <a:spLocks noGrp="1"/>
          </p:cNvSpPr>
          <p:nvPr>
            <p:ph idx="1"/>
          </p:nvPr>
        </p:nvSpPr>
        <p:spPr>
          <a:xfrm>
            <a:off x="304800" y="1047753"/>
            <a:ext cx="8534400" cy="3276598"/>
          </a:xfrm>
        </p:spPr>
        <p:txBody>
          <a:bodyPr/>
          <a:lstStyle/>
          <a:p>
            <a:pPr algn="r" rtl="1">
              <a:lnSpc>
                <a:spcPct val="90000"/>
              </a:lnSpc>
            </a:pPr>
            <a:r>
              <a:rPr lang="fa-IR" dirty="0" smtClean="0"/>
              <a:t>گذشته: </a:t>
            </a:r>
            <a:endParaRPr lang="en-US" dirty="0"/>
          </a:p>
          <a:p>
            <a:pPr lvl="1" algn="r" rtl="1">
              <a:lnSpc>
                <a:spcPct val="90000"/>
              </a:lnSpc>
            </a:pPr>
            <a:r>
              <a:rPr lang="fa-IR" b="1" dirty="0" smtClean="0">
                <a:solidFill>
                  <a:srgbClr val="CC0000"/>
                </a:solidFill>
              </a:rPr>
              <a:t>فلسفه</a:t>
            </a:r>
            <a:r>
              <a:rPr lang="en-US" dirty="0" smtClean="0"/>
              <a:t>(reasoning</a:t>
            </a:r>
            <a:r>
              <a:rPr lang="en-US" dirty="0"/>
              <a:t>, planning, learning, science, automation)</a:t>
            </a:r>
          </a:p>
          <a:p>
            <a:pPr lvl="1" algn="r" rtl="1">
              <a:lnSpc>
                <a:spcPct val="90000"/>
              </a:lnSpc>
            </a:pPr>
            <a:r>
              <a:rPr lang="fa-IR" b="1" dirty="0" smtClean="0">
                <a:solidFill>
                  <a:srgbClr val="CC0000"/>
                </a:solidFill>
              </a:rPr>
              <a:t>ریاضیات</a:t>
            </a:r>
            <a:r>
              <a:rPr lang="en-US" dirty="0" smtClean="0"/>
              <a:t>(logic</a:t>
            </a:r>
            <a:r>
              <a:rPr lang="en-US" dirty="0"/>
              <a:t>, probability, optimization)</a:t>
            </a:r>
          </a:p>
          <a:p>
            <a:pPr lvl="1" algn="r" rtl="1">
              <a:lnSpc>
                <a:spcPct val="90000"/>
              </a:lnSpc>
            </a:pPr>
            <a:r>
              <a:rPr lang="fa-IR" b="1" dirty="0" smtClean="0">
                <a:solidFill>
                  <a:srgbClr val="CC0000"/>
                </a:solidFill>
              </a:rPr>
              <a:t>علوم اعصاب</a:t>
            </a:r>
            <a:r>
              <a:rPr lang="en-US" dirty="0" smtClean="0"/>
              <a:t>(neurons</a:t>
            </a:r>
            <a:r>
              <a:rPr lang="en-US" dirty="0"/>
              <a:t>, adaptation)</a:t>
            </a:r>
          </a:p>
          <a:p>
            <a:pPr lvl="1" algn="r" rtl="1">
              <a:lnSpc>
                <a:spcPct val="90000"/>
              </a:lnSpc>
            </a:pPr>
            <a:r>
              <a:rPr lang="fa-IR" b="1" dirty="0" smtClean="0">
                <a:solidFill>
                  <a:srgbClr val="CC0000"/>
                </a:solidFill>
              </a:rPr>
              <a:t>اقتصاد</a:t>
            </a:r>
            <a:r>
              <a:rPr lang="en-US" dirty="0" smtClean="0"/>
              <a:t>(rationality</a:t>
            </a:r>
            <a:r>
              <a:rPr lang="en-US" dirty="0"/>
              <a:t>, game theory)</a:t>
            </a:r>
          </a:p>
          <a:p>
            <a:pPr lvl="1" algn="r" rtl="1">
              <a:lnSpc>
                <a:spcPct val="90000"/>
              </a:lnSpc>
            </a:pPr>
            <a:r>
              <a:rPr lang="fa-IR" b="1" dirty="0" smtClean="0">
                <a:solidFill>
                  <a:srgbClr val="CC0000"/>
                </a:solidFill>
              </a:rPr>
              <a:t>نظریه کنترل</a:t>
            </a:r>
            <a:r>
              <a:rPr lang="en-US" b="1" dirty="0" smtClean="0">
                <a:solidFill>
                  <a:srgbClr val="CC0000"/>
                </a:solidFill>
              </a:rPr>
              <a:t> </a:t>
            </a:r>
            <a:r>
              <a:rPr lang="en-US" dirty="0" smtClean="0"/>
              <a:t>(</a:t>
            </a:r>
            <a:r>
              <a:rPr lang="en-US" dirty="0"/>
              <a:t>feedback)</a:t>
            </a:r>
          </a:p>
          <a:p>
            <a:pPr lvl="1" algn="r" rtl="1">
              <a:lnSpc>
                <a:spcPct val="90000"/>
              </a:lnSpc>
            </a:pPr>
            <a:r>
              <a:rPr lang="fa-IR" b="1" dirty="0" smtClean="0">
                <a:solidFill>
                  <a:srgbClr val="CC0000"/>
                </a:solidFill>
              </a:rPr>
              <a:t>روانشناسی</a:t>
            </a:r>
            <a:r>
              <a:rPr lang="en-US" dirty="0" smtClean="0"/>
              <a:t>(learning</a:t>
            </a:r>
            <a:r>
              <a:rPr lang="en-US" dirty="0"/>
              <a:t>, cognitive models)</a:t>
            </a:r>
          </a:p>
          <a:p>
            <a:pPr lvl="1" algn="r" rtl="1">
              <a:lnSpc>
                <a:spcPct val="90000"/>
              </a:lnSpc>
            </a:pPr>
            <a:r>
              <a:rPr lang="fa-IR" b="1" dirty="0" smtClean="0">
                <a:solidFill>
                  <a:srgbClr val="CC0000"/>
                </a:solidFill>
              </a:rPr>
              <a:t>زبان</a:t>
            </a:r>
            <a:r>
              <a:rPr lang="en-US" dirty="0" smtClean="0"/>
              <a:t>(grammars</a:t>
            </a:r>
            <a:r>
              <a:rPr lang="en-US" dirty="0"/>
              <a:t>, formal representation of meaning)</a:t>
            </a:r>
          </a:p>
        </p:txBody>
      </p:sp>
      <p:sp>
        <p:nvSpPr>
          <p:cNvPr id="4" name="Content Placeholder 2"/>
          <p:cNvSpPr txBox="1">
            <a:spLocks/>
          </p:cNvSpPr>
          <p:nvPr/>
        </p:nvSpPr>
        <p:spPr bwMode="auto">
          <a:xfrm>
            <a:off x="304800" y="3943352"/>
            <a:ext cx="8534400" cy="1295398"/>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algn="r" rtl="1">
              <a:lnSpc>
                <a:spcPct val="90000"/>
              </a:lnSpc>
            </a:pPr>
            <a:r>
              <a:rPr lang="fa-IR" dirty="0">
                <a:cs typeface="B Zar" pitchFamily="2" charset="-78"/>
              </a:rPr>
              <a:t>گذشته </a:t>
            </a:r>
            <a:r>
              <a:rPr lang="fa-IR" dirty="0" smtClean="0">
                <a:cs typeface="B Zar" pitchFamily="2" charset="-78"/>
              </a:rPr>
              <a:t>نزدیکتر</a:t>
            </a:r>
            <a:r>
              <a:rPr lang="en-US" dirty="0" smtClean="0">
                <a:cs typeface="B Zar" pitchFamily="2" charset="-78"/>
              </a:rPr>
              <a:t>(1842</a:t>
            </a:r>
            <a:r>
              <a:rPr lang="en-US" dirty="0">
                <a:cs typeface="B Zar" pitchFamily="2" charset="-78"/>
              </a:rPr>
              <a:t>):</a:t>
            </a:r>
          </a:p>
          <a:p>
            <a:pPr lvl="1" algn="r" rtl="1">
              <a:lnSpc>
                <a:spcPct val="90000"/>
              </a:lnSpc>
            </a:pPr>
            <a:r>
              <a:rPr lang="fa-IR" dirty="0" smtClean="0">
                <a:cs typeface="B Zar" pitchFamily="2" charset="-78"/>
              </a:rPr>
              <a:t>بابیج ماشین حساب را طراحی کرد</a:t>
            </a:r>
            <a:endParaRPr lang="en-US" dirty="0">
              <a:cs typeface="B Zar" pitchFamily="2" charset="-78"/>
            </a:endParaRPr>
          </a:p>
          <a:p>
            <a:pPr lvl="1">
              <a:lnSpc>
                <a:spcPct val="90000"/>
              </a:lnSpc>
            </a:pPr>
            <a:r>
              <a:rPr lang="en-US" dirty="0">
                <a:cs typeface="B Zar" pitchFamily="2" charset="-78"/>
              </a:rPr>
              <a:t>Lovelace: “a thinking machine” for “all subjects in the universe.” </a:t>
            </a:r>
          </a:p>
        </p:txBody>
      </p:sp>
      <p:sp>
        <p:nvSpPr>
          <p:cNvPr id="5" name="TextBox 4">
            <a:extLst>
              <a:ext uri="{FF2B5EF4-FFF2-40B4-BE49-F238E27FC236}">
                <a16:creationId xmlns:a16="http://schemas.microsoft.com/office/drawing/2014/main" xmlns="" id="{7ACAA6E4-FE7B-5648-A4C3-28F44ABDF8CC}"/>
              </a:ext>
            </a:extLst>
          </p:cNvPr>
          <p:cNvSpPr txBox="1"/>
          <p:nvPr/>
        </p:nvSpPr>
        <p:spPr>
          <a:xfrm>
            <a:off x="609600" y="2114550"/>
            <a:ext cx="7467600" cy="1200329"/>
          </a:xfrm>
          <a:prstGeom prst="rect">
            <a:avLst/>
          </a:prstGeom>
          <a:solidFill>
            <a:schemeClr val="bg1"/>
          </a:solidFill>
          <a:ln w="76200">
            <a:solidFill>
              <a:srgbClr val="C00000"/>
            </a:solidFill>
          </a:ln>
        </p:spPr>
        <p:txBody>
          <a:bodyPr wrap="square" rtlCol="0">
            <a:spAutoFit/>
          </a:bodyPr>
          <a:lstStyle/>
          <a:p>
            <a:r>
              <a:rPr lang="en-GB" dirty="0"/>
              <a:t>Aristotle: For if every instrument could accomplish its own work, obeying or anticipating the will of others . . . if, in like manner, the shuttle would weave and the plectrum touch the lyre without a hand to guide them, chief workmen would not want servants, nor masters slaves</a:t>
            </a:r>
            <a:r>
              <a:rPr lang="en-US" dirty="0"/>
              <a:t> </a:t>
            </a:r>
            <a:endParaRPr lang="en-US" dirty="0">
              <a:latin typeface="Calibri"/>
              <a:cs typeface="Calibri"/>
            </a:endParaRPr>
          </a:p>
        </p:txBody>
      </p:sp>
    </p:spTree>
    <p:extLst>
      <p:ext uri="{BB962C8B-B14F-4D97-AF65-F5344CB8AC3E}">
        <p14:creationId xmlns:p14="http://schemas.microsoft.com/office/powerpoint/2010/main" val="320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72400" y="829358"/>
            <a:ext cx="1371600" cy="1737632"/>
          </a:xfrm>
          <a:prstGeom prst="rect">
            <a:avLst/>
          </a:prstGeom>
        </p:spPr>
      </p:pic>
      <p:pic>
        <p:nvPicPr>
          <p:cNvPr id="5" name="Picture 4"/>
          <p:cNvPicPr>
            <a:picLocks noChangeAspect="1"/>
          </p:cNvPicPr>
          <p:nvPr/>
        </p:nvPicPr>
        <p:blipFill>
          <a:blip r:embed="rId3"/>
          <a:stretch>
            <a:fillRect/>
          </a:stretch>
        </p:blipFill>
        <p:spPr>
          <a:xfrm>
            <a:off x="7772401" y="2657480"/>
            <a:ext cx="1373342" cy="1610405"/>
          </a:xfrm>
          <a:prstGeom prst="rect">
            <a:avLst/>
          </a:prstGeom>
        </p:spPr>
      </p:pic>
      <p:sp>
        <p:nvSpPr>
          <p:cNvPr id="3" name="TextBox 2"/>
          <p:cNvSpPr txBox="1"/>
          <p:nvPr/>
        </p:nvSpPr>
        <p:spPr>
          <a:xfrm>
            <a:off x="457200" y="2876550"/>
            <a:ext cx="6934200" cy="830993"/>
          </a:xfrm>
          <a:prstGeom prst="rect">
            <a:avLst/>
          </a:prstGeom>
          <a:noFill/>
        </p:spPr>
        <p:txBody>
          <a:bodyPr wrap="square" lIns="91436" tIns="45718" rIns="91436" bIns="45718" rtlCol="0">
            <a:spAutoFit/>
          </a:bodyPr>
          <a:lstStyle/>
          <a:p>
            <a:pPr algn="r"/>
            <a:r>
              <a:rPr lang="fa-IR" sz="2400" b="1" dirty="0" smtClean="0">
                <a:solidFill>
                  <a:srgbClr val="008000"/>
                </a:solidFill>
                <a:cs typeface="B Compset" pitchFamily="2" charset="-78"/>
              </a:rPr>
              <a:t>جان مک کارتی و کلود شانون </a:t>
            </a:r>
          </a:p>
          <a:p>
            <a:pPr algn="r"/>
            <a:r>
              <a:rPr lang="fa-IR" sz="2400" b="1" dirty="0" smtClean="0">
                <a:solidFill>
                  <a:srgbClr val="008000"/>
                </a:solidFill>
                <a:cs typeface="B Compset" pitchFamily="2" charset="-78"/>
              </a:rPr>
              <a:t>پیشنهاد کارگاه در دارتموث</a:t>
            </a:r>
          </a:p>
        </p:txBody>
      </p:sp>
      <p:sp>
        <p:nvSpPr>
          <p:cNvPr id="6" name="Title 1"/>
          <p:cNvSpPr>
            <a:spLocks noGrp="1"/>
          </p:cNvSpPr>
          <p:nvPr>
            <p:ph type="title"/>
          </p:nvPr>
        </p:nvSpPr>
        <p:spPr>
          <a:xfrm>
            <a:off x="0" y="-19050"/>
            <a:ext cx="9144000" cy="857250"/>
          </a:xfrm>
        </p:spPr>
        <p:txBody>
          <a:bodyPr/>
          <a:lstStyle/>
          <a:p>
            <a:pPr rtl="1"/>
            <a:r>
              <a:rPr lang="fa-IR" dirty="0" smtClean="0"/>
              <a:t>تولد رسمی </a:t>
            </a:r>
            <a:r>
              <a:rPr lang="en-US" dirty="0" smtClean="0"/>
              <a:t>AI</a:t>
            </a:r>
            <a:r>
              <a:rPr lang="fa-IR" dirty="0" smtClean="0"/>
              <a:t>: </a:t>
            </a:r>
            <a:r>
              <a:rPr lang="en-US" dirty="0" smtClean="0"/>
              <a:t>Dartmouth</a:t>
            </a:r>
            <a:r>
              <a:rPr lang="en-US" dirty="0"/>
              <a:t>, 1956</a:t>
            </a:r>
          </a:p>
        </p:txBody>
      </p:sp>
      <p:sp>
        <p:nvSpPr>
          <p:cNvPr id="7" name="Rectangle 1"/>
          <p:cNvSpPr>
            <a:spLocks noChangeArrowheads="1"/>
          </p:cNvSpPr>
          <p:nvPr/>
        </p:nvSpPr>
        <p:spPr bwMode="auto">
          <a:xfrm>
            <a:off x="609600" y="1517599"/>
            <a:ext cx="6935481" cy="127343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lvl="0" algn="r" rtl="1"/>
            <a:r>
              <a:rPr kumimoji="0" lang="ar-SA" sz="2100" b="0" i="0" u="none" strike="noStrike" cap="none" normalizeH="0" baseline="0" dirty="0" smtClean="0">
                <a:ln>
                  <a:noFill/>
                </a:ln>
                <a:solidFill>
                  <a:srgbClr val="202124"/>
                </a:solidFill>
                <a:effectLst/>
                <a:latin typeface="inherit"/>
                <a:cs typeface="B Compset" pitchFamily="2" charset="-78"/>
              </a:rPr>
              <a:t>تلاشی برای یافتن </a:t>
            </a:r>
            <a:r>
              <a:rPr kumimoji="0" lang="fa-IR" sz="2100" b="0" i="0" u="none" strike="noStrike" cap="none" normalizeH="0" baseline="0" dirty="0" smtClean="0">
                <a:ln>
                  <a:noFill/>
                </a:ln>
                <a:solidFill>
                  <a:srgbClr val="202124"/>
                </a:solidFill>
                <a:effectLst/>
                <a:latin typeface="inherit"/>
                <a:cs typeface="B Compset" pitchFamily="2" charset="-78"/>
              </a:rPr>
              <a:t>این که </a:t>
            </a:r>
            <a:r>
              <a:rPr kumimoji="0" lang="ar-SA" sz="2100" b="0" i="0" u="none" strike="noStrike" cap="none" normalizeH="0" baseline="0" dirty="0" smtClean="0">
                <a:ln>
                  <a:noFill/>
                </a:ln>
                <a:solidFill>
                  <a:srgbClr val="202124"/>
                </a:solidFill>
                <a:effectLst/>
                <a:latin typeface="inherit"/>
                <a:cs typeface="B Compset" pitchFamily="2" charset="-78"/>
              </a:rPr>
              <a:t>چگون</a:t>
            </a:r>
            <a:r>
              <a:rPr lang="fa-IR" sz="2100" dirty="0" smtClean="0">
                <a:solidFill>
                  <a:srgbClr val="202124"/>
                </a:solidFill>
                <a:latin typeface="inherit"/>
                <a:cs typeface="B Compset" pitchFamily="2" charset="-78"/>
              </a:rPr>
              <a:t>ه </a:t>
            </a:r>
            <a:r>
              <a:rPr lang="ar-SA" sz="2100" dirty="0">
                <a:solidFill>
                  <a:srgbClr val="202124"/>
                </a:solidFill>
                <a:latin typeface="inherit"/>
                <a:cs typeface="B Compset" pitchFamily="2" charset="-78"/>
              </a:rPr>
              <a:t>ماشین ها </a:t>
            </a:r>
            <a:r>
              <a:rPr kumimoji="0" lang="fa-IR" sz="2100" b="0" i="0" u="none" strike="noStrike" cap="none" normalizeH="0" baseline="0" dirty="0" smtClean="0">
                <a:ln>
                  <a:noFill/>
                </a:ln>
                <a:solidFill>
                  <a:srgbClr val="202124"/>
                </a:solidFill>
                <a:effectLst/>
                <a:latin typeface="inherit"/>
                <a:cs typeface="B Compset" pitchFamily="2" charset="-78"/>
              </a:rPr>
              <a:t>را وادار به </a:t>
            </a:r>
            <a:r>
              <a:rPr kumimoji="0" lang="ar-SA" sz="2100" b="0" i="0" u="none" strike="noStrike" cap="none" normalizeH="0" baseline="0" dirty="0" smtClean="0">
                <a:ln>
                  <a:noFill/>
                </a:ln>
                <a:solidFill>
                  <a:srgbClr val="202124"/>
                </a:solidFill>
                <a:effectLst/>
                <a:latin typeface="inherit"/>
                <a:cs typeface="B Compset" pitchFamily="2" charset="-78"/>
              </a:rPr>
              <a:t>استفاده از زبان، </a:t>
            </a:r>
            <a:r>
              <a:rPr kumimoji="0" lang="fa-IR" sz="2100" b="0" i="0" u="none" strike="noStrike" cap="none" normalizeH="0" baseline="0" dirty="0" smtClean="0">
                <a:ln>
                  <a:noFill/>
                </a:ln>
                <a:solidFill>
                  <a:srgbClr val="202124"/>
                </a:solidFill>
                <a:effectLst/>
                <a:latin typeface="inherit"/>
                <a:cs typeface="B Compset" pitchFamily="2" charset="-78"/>
              </a:rPr>
              <a:t>بهبود خود</a:t>
            </a:r>
            <a:r>
              <a:rPr lang="fa-IR" sz="2100" dirty="0">
                <a:solidFill>
                  <a:srgbClr val="202124"/>
                </a:solidFill>
                <a:latin typeface="inherit"/>
                <a:cs typeface="B Compset" pitchFamily="2" charset="-78"/>
              </a:rPr>
              <a:t>،</a:t>
            </a:r>
            <a:r>
              <a:rPr kumimoji="0" lang="fa-IR" sz="2100" b="0" i="0" u="none" strike="noStrike" cap="none" normalizeH="0" baseline="0" dirty="0" smtClean="0">
                <a:ln>
                  <a:noFill/>
                </a:ln>
                <a:solidFill>
                  <a:srgbClr val="202124"/>
                </a:solidFill>
                <a:effectLst/>
                <a:latin typeface="inherit"/>
                <a:cs typeface="B Compset" pitchFamily="2" charset="-78"/>
              </a:rPr>
              <a:t> </a:t>
            </a:r>
            <a:r>
              <a:rPr kumimoji="0" lang="ar-SA" sz="2100" b="0" i="0" u="none" strike="noStrike" cap="none" normalizeH="0" baseline="0" dirty="0" smtClean="0">
                <a:ln>
                  <a:noFill/>
                </a:ln>
                <a:solidFill>
                  <a:srgbClr val="202124"/>
                </a:solidFill>
                <a:effectLst/>
                <a:latin typeface="inherit"/>
                <a:cs typeface="B Compset" pitchFamily="2" charset="-78"/>
              </a:rPr>
              <a:t>ایجاد انتزاعات و مفاهیم</a:t>
            </a:r>
            <a:r>
              <a:rPr kumimoji="0" lang="fa-IR" sz="2100" b="0" i="0" u="none" strike="noStrike" cap="none" normalizeH="0" baseline="0" dirty="0" smtClean="0">
                <a:ln>
                  <a:noFill/>
                </a:ln>
                <a:solidFill>
                  <a:srgbClr val="202124"/>
                </a:solidFill>
                <a:effectLst/>
                <a:latin typeface="inherit"/>
                <a:cs typeface="B Compset" pitchFamily="2" charset="-78"/>
              </a:rPr>
              <a:t> و</a:t>
            </a:r>
            <a:r>
              <a:rPr kumimoji="0" lang="ar-SA" sz="2100" b="0" i="0" u="none" strike="noStrike" cap="none" normalizeH="0" baseline="0" dirty="0" smtClean="0">
                <a:ln>
                  <a:noFill/>
                </a:ln>
                <a:solidFill>
                  <a:srgbClr val="202124"/>
                </a:solidFill>
                <a:effectLst/>
                <a:latin typeface="inherit"/>
                <a:cs typeface="B Compset" pitchFamily="2" charset="-78"/>
              </a:rPr>
              <a:t> ​​حل مسائل</a:t>
            </a:r>
            <a:r>
              <a:rPr kumimoji="0" lang="fa-IR" sz="2100" b="0" i="0" u="none" strike="noStrike" cap="none" normalizeH="0" dirty="0" smtClean="0">
                <a:ln>
                  <a:noFill/>
                </a:ln>
                <a:solidFill>
                  <a:srgbClr val="202124"/>
                </a:solidFill>
                <a:effectLst/>
                <a:latin typeface="inherit"/>
                <a:cs typeface="B Compset" pitchFamily="2" charset="-78"/>
              </a:rPr>
              <a:t> </a:t>
            </a:r>
            <a:r>
              <a:rPr kumimoji="0" lang="fa-IR" sz="2100" b="0" i="0" u="none" strike="noStrike" cap="none" normalizeH="0" baseline="0" dirty="0" smtClean="0">
                <a:ln>
                  <a:noFill/>
                </a:ln>
                <a:solidFill>
                  <a:srgbClr val="202124"/>
                </a:solidFill>
                <a:effectLst/>
                <a:latin typeface="inherit"/>
                <a:cs typeface="B Compset" pitchFamily="2" charset="-78"/>
              </a:rPr>
              <a:t>ویژه</a:t>
            </a:r>
            <a:r>
              <a:rPr kumimoji="0" lang="fa-IR" sz="2100" b="0" i="0" u="none" strike="noStrike" cap="none" normalizeH="0" dirty="0" smtClean="0">
                <a:ln>
                  <a:noFill/>
                </a:ln>
                <a:solidFill>
                  <a:srgbClr val="202124"/>
                </a:solidFill>
                <a:effectLst/>
                <a:latin typeface="inherit"/>
                <a:cs typeface="B Compset" pitchFamily="2" charset="-78"/>
              </a:rPr>
              <a:t> ی انسانها </a:t>
            </a:r>
            <a:r>
              <a:rPr kumimoji="0" lang="fa-IR" sz="2100" b="0" i="0" u="none" strike="noStrike" cap="none" normalizeH="0" baseline="0" dirty="0" smtClean="0">
                <a:ln>
                  <a:noFill/>
                </a:ln>
                <a:solidFill>
                  <a:srgbClr val="202124"/>
                </a:solidFill>
                <a:effectLst/>
                <a:latin typeface="inherit"/>
                <a:cs typeface="B Compset" pitchFamily="2" charset="-78"/>
              </a:rPr>
              <a:t>نماییم.</a:t>
            </a:r>
            <a:endParaRPr kumimoji="0" lang="en-US" sz="2100" b="0" i="0" u="none" strike="noStrike" cap="none" normalizeH="0" baseline="0" dirty="0" smtClean="0">
              <a:ln>
                <a:noFill/>
              </a:ln>
              <a:solidFill>
                <a:srgbClr val="202124"/>
              </a:solidFill>
              <a:effectLst/>
              <a:latin typeface="inherit"/>
              <a:cs typeface="B Compset" pitchFamily="2" charset="-78"/>
            </a:endParaRPr>
          </a:p>
          <a:p>
            <a:pPr marL="0" marR="0" lvl="0" indent="0" algn="r" defTabSz="914400" rtl="1" eaLnBrk="1" fontAlgn="base" latinLnBrk="0" hangingPunct="1">
              <a:lnSpc>
                <a:spcPct val="100000"/>
              </a:lnSpc>
              <a:spcBef>
                <a:spcPct val="0"/>
              </a:spcBef>
              <a:spcAft>
                <a:spcPct val="0"/>
              </a:spcAft>
              <a:buClrTx/>
              <a:buSzTx/>
              <a:buFontTx/>
              <a:buNone/>
              <a:tabLst/>
            </a:pPr>
            <a:r>
              <a:rPr kumimoji="0" lang="ar-SA" sz="2100" b="0" i="0" u="none" strike="noStrike" cap="none" normalizeH="0" baseline="0" dirty="0" smtClean="0">
                <a:ln>
                  <a:noFill/>
                </a:ln>
                <a:solidFill>
                  <a:srgbClr val="FF0000"/>
                </a:solidFill>
                <a:effectLst/>
                <a:latin typeface="inherit"/>
                <a:cs typeface="B Compset" pitchFamily="2" charset="-78"/>
              </a:rPr>
              <a:t>ما فکر می کنیم که اگر یک تابستان با هم روی آن کار کنیم، می توان پیشرفت قابل توجهی داشت</a:t>
            </a:r>
            <a:r>
              <a:rPr kumimoji="0" lang="en-US" sz="600" b="0" i="0" u="none" strike="noStrike" cap="none" normalizeH="0" baseline="0" dirty="0" smtClean="0">
                <a:ln>
                  <a:noFill/>
                </a:ln>
                <a:solidFill>
                  <a:srgbClr val="FF0000"/>
                </a:solidFill>
                <a:effectLst/>
                <a:latin typeface="Arial" pitchFamily="34" charset="0"/>
                <a:cs typeface="B Compset" pitchFamily="2" charset="-78"/>
              </a:rPr>
              <a:t> </a:t>
            </a:r>
            <a:endParaRPr kumimoji="0" lang="en-US" sz="1800" b="0" i="0" u="none" strike="noStrike" cap="none" normalizeH="0" baseline="0" dirty="0" smtClean="0">
              <a:ln>
                <a:noFill/>
              </a:ln>
              <a:solidFill>
                <a:srgbClr val="FF0000"/>
              </a:solidFill>
              <a:effectLst/>
              <a:latin typeface="Arial" pitchFamily="34" charset="0"/>
              <a:cs typeface="B Compset" pitchFamily="2" charset="-78"/>
            </a:endParaRPr>
          </a:p>
        </p:txBody>
      </p:sp>
    </p:spTree>
    <p:extLst>
      <p:ext uri="{BB962C8B-B14F-4D97-AF65-F5344CB8AC3E}">
        <p14:creationId xmlns:p14="http://schemas.microsoft.com/office/powerpoint/2010/main" val="2158215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type="body" idx="1"/>
          </p:nvPr>
        </p:nvSpPr>
        <p:spPr>
          <a:xfrm>
            <a:off x="3581400" y="971550"/>
            <a:ext cx="5181600" cy="4076700"/>
          </a:xfrm>
        </p:spPr>
        <p:txBody>
          <a:bodyPr/>
          <a:lstStyle/>
          <a:p>
            <a:pPr algn="r" rtl="1" eaLnBrk="1" hangingPunct="1">
              <a:lnSpc>
                <a:spcPct val="80000"/>
              </a:lnSpc>
            </a:pPr>
            <a:r>
              <a:rPr lang="en-US" sz="1400" dirty="0" smtClean="0"/>
              <a:t>1940-1950</a:t>
            </a:r>
            <a:r>
              <a:rPr lang="fa-IR" sz="1400" dirty="0" smtClean="0"/>
              <a:t>: روزهای اولیه</a:t>
            </a:r>
            <a:endParaRPr lang="en-US" sz="1400" dirty="0"/>
          </a:p>
          <a:p>
            <a:pPr lvl="1" algn="r" rtl="1" eaLnBrk="1" hangingPunct="1">
              <a:lnSpc>
                <a:spcPct val="80000"/>
              </a:lnSpc>
            </a:pPr>
            <a:r>
              <a:rPr lang="en-US" sz="1200" dirty="0"/>
              <a:t>1943: McCulloch &amp; Pitts: Boolean circuit model of brain</a:t>
            </a:r>
          </a:p>
          <a:p>
            <a:pPr lvl="1" algn="r" rtl="1" eaLnBrk="1" hangingPunct="1">
              <a:lnSpc>
                <a:spcPct val="80000"/>
              </a:lnSpc>
            </a:pPr>
            <a:r>
              <a:rPr lang="en-US" sz="1200" dirty="0"/>
              <a:t>1950: Turing's “Computing Machinery and Intelligence”</a:t>
            </a:r>
          </a:p>
          <a:p>
            <a:pPr lvl="1" algn="r" rtl="1" eaLnBrk="1" hangingPunct="1">
              <a:lnSpc>
                <a:spcPct val="80000"/>
              </a:lnSpc>
            </a:pPr>
            <a:endParaRPr lang="en-US" sz="600" dirty="0"/>
          </a:p>
          <a:p>
            <a:pPr algn="r" rtl="1" eaLnBrk="1" hangingPunct="1">
              <a:lnSpc>
                <a:spcPct val="80000"/>
              </a:lnSpc>
            </a:pPr>
            <a:r>
              <a:rPr lang="en-US" sz="1400" dirty="0" smtClean="0"/>
              <a:t>1950—70</a:t>
            </a:r>
            <a:r>
              <a:rPr lang="fa-IR" sz="1400" dirty="0" smtClean="0"/>
              <a:t>: هیجان</a:t>
            </a:r>
            <a:r>
              <a:rPr lang="en-US" sz="1400" dirty="0" smtClean="0"/>
              <a:t>!</a:t>
            </a:r>
            <a:endParaRPr lang="en-US" sz="1400" dirty="0"/>
          </a:p>
          <a:p>
            <a:pPr lvl="1" algn="r" rtl="1" eaLnBrk="1" hangingPunct="1">
              <a:lnSpc>
                <a:spcPct val="80000"/>
              </a:lnSpc>
            </a:pPr>
            <a:r>
              <a:rPr lang="en-US" sz="1200" dirty="0"/>
              <a:t>1950s: Early AI programs: chess, checkers (RL), theorem proving</a:t>
            </a:r>
          </a:p>
          <a:p>
            <a:pPr lvl="1" algn="r" rtl="1" eaLnBrk="1" hangingPunct="1">
              <a:lnSpc>
                <a:spcPct val="80000"/>
              </a:lnSpc>
            </a:pPr>
            <a:r>
              <a:rPr lang="en-US" sz="1200" dirty="0"/>
              <a:t>1956: Dartmouth meeting: “Artificial Intelligence” adopted</a:t>
            </a:r>
          </a:p>
          <a:p>
            <a:pPr lvl="1" algn="r" rtl="1" eaLnBrk="1" hangingPunct="1">
              <a:lnSpc>
                <a:spcPct val="80000"/>
              </a:lnSpc>
            </a:pPr>
            <a:r>
              <a:rPr lang="en-US" sz="1200" dirty="0"/>
              <a:t>1965: Robinson's complete algorithm for logical reasoning</a:t>
            </a:r>
          </a:p>
          <a:p>
            <a:pPr lvl="1" algn="r" rtl="1" eaLnBrk="1" hangingPunct="1">
              <a:lnSpc>
                <a:spcPct val="80000"/>
              </a:lnSpc>
            </a:pPr>
            <a:endParaRPr lang="en-US" sz="600" dirty="0"/>
          </a:p>
          <a:p>
            <a:pPr algn="r" rtl="1" eaLnBrk="1" hangingPunct="1">
              <a:lnSpc>
                <a:spcPct val="80000"/>
              </a:lnSpc>
            </a:pPr>
            <a:r>
              <a:rPr lang="en-US" sz="1400" dirty="0" smtClean="0"/>
              <a:t>1970—90</a:t>
            </a:r>
            <a:r>
              <a:rPr lang="fa-IR" sz="1400" dirty="0" smtClean="0"/>
              <a:t>: راهبردهای مبتنی بر دانش </a:t>
            </a:r>
            <a:endParaRPr lang="en-US" sz="1400" dirty="0" smtClean="0"/>
          </a:p>
          <a:p>
            <a:pPr lvl="1" algn="r" rtl="1" eaLnBrk="1" hangingPunct="1">
              <a:lnSpc>
                <a:spcPct val="80000"/>
              </a:lnSpc>
            </a:pPr>
            <a:r>
              <a:rPr lang="en-US" sz="1200" dirty="0" smtClean="0"/>
              <a:t>1969—79: Early development of knowledge-based systems</a:t>
            </a:r>
          </a:p>
          <a:p>
            <a:pPr lvl="1" algn="r" rtl="1" eaLnBrk="1" hangingPunct="1">
              <a:lnSpc>
                <a:spcPct val="80000"/>
              </a:lnSpc>
            </a:pPr>
            <a:r>
              <a:rPr lang="en-US" sz="1200" dirty="0" smtClean="0"/>
              <a:t>1980—88</a:t>
            </a:r>
            <a:r>
              <a:rPr lang="en-US" sz="1200" dirty="0"/>
              <a:t>: Expert systems industry booms</a:t>
            </a:r>
          </a:p>
          <a:p>
            <a:pPr lvl="1" algn="r" rtl="1" eaLnBrk="1" hangingPunct="1">
              <a:lnSpc>
                <a:spcPct val="80000"/>
              </a:lnSpc>
            </a:pPr>
            <a:r>
              <a:rPr lang="en-US" sz="1200" dirty="0"/>
              <a:t>1988—93: Expert systems industry busts: “AI Winter”</a:t>
            </a:r>
          </a:p>
          <a:p>
            <a:pPr lvl="1" algn="r" rtl="1" eaLnBrk="1" hangingPunct="1">
              <a:lnSpc>
                <a:spcPct val="80000"/>
              </a:lnSpc>
            </a:pPr>
            <a:endParaRPr lang="en-US" sz="600" dirty="0"/>
          </a:p>
          <a:p>
            <a:pPr algn="r" rtl="1" eaLnBrk="1" hangingPunct="1">
              <a:lnSpc>
                <a:spcPct val="80000"/>
              </a:lnSpc>
            </a:pPr>
            <a:r>
              <a:rPr lang="en-US" sz="1400" dirty="0"/>
              <a:t>1990— </a:t>
            </a:r>
            <a:r>
              <a:rPr lang="en-US" sz="1400" dirty="0" smtClean="0"/>
              <a:t>2012</a:t>
            </a:r>
            <a:r>
              <a:rPr lang="fa-IR" sz="1400" dirty="0" smtClean="0"/>
              <a:t>: راهبردهای آماری و سیستمهای خبره</a:t>
            </a:r>
            <a:endParaRPr lang="en-US" sz="1400" dirty="0" smtClean="0"/>
          </a:p>
          <a:p>
            <a:pPr lvl="1" algn="r" rtl="1" eaLnBrk="1" hangingPunct="1">
              <a:lnSpc>
                <a:spcPct val="80000"/>
              </a:lnSpc>
            </a:pPr>
            <a:r>
              <a:rPr lang="en-US" sz="1200" dirty="0" smtClean="0"/>
              <a:t>Resurgence of probability, focus on uncertainty</a:t>
            </a:r>
          </a:p>
          <a:p>
            <a:pPr lvl="1" algn="r" rtl="1" eaLnBrk="1" hangingPunct="1">
              <a:lnSpc>
                <a:spcPct val="80000"/>
              </a:lnSpc>
            </a:pPr>
            <a:r>
              <a:rPr lang="en-US" sz="1200" dirty="0" smtClean="0"/>
              <a:t>General </a:t>
            </a:r>
            <a:r>
              <a:rPr lang="en-US" sz="1200" dirty="0"/>
              <a:t>increase in technical depth</a:t>
            </a:r>
          </a:p>
          <a:p>
            <a:pPr lvl="1" algn="r" rtl="1" eaLnBrk="1" hangingPunct="1">
              <a:lnSpc>
                <a:spcPct val="80000"/>
              </a:lnSpc>
            </a:pPr>
            <a:r>
              <a:rPr lang="en-US" sz="1200" dirty="0"/>
              <a:t>Agents and learning systems… “AI Spring”?</a:t>
            </a:r>
          </a:p>
          <a:p>
            <a:pPr lvl="1" algn="r" rtl="1" eaLnBrk="1" hangingPunct="1">
              <a:lnSpc>
                <a:spcPct val="80000"/>
              </a:lnSpc>
            </a:pPr>
            <a:endParaRPr lang="en-US" sz="700" dirty="0"/>
          </a:p>
          <a:p>
            <a:pPr algn="r" rtl="1" eaLnBrk="1" hangingPunct="1">
              <a:lnSpc>
                <a:spcPct val="80000"/>
              </a:lnSpc>
            </a:pPr>
            <a:r>
              <a:rPr lang="en-US" sz="1400" dirty="0"/>
              <a:t>2012— </a:t>
            </a:r>
            <a:r>
              <a:rPr lang="en-US" sz="1400" dirty="0" smtClean="0"/>
              <a:t>___</a:t>
            </a:r>
            <a:r>
              <a:rPr lang="fa-IR" sz="1400" dirty="0" smtClean="0"/>
              <a:t>: هیجان مجدد!</a:t>
            </a:r>
            <a:endParaRPr lang="en-US" sz="1400" dirty="0">
              <a:sym typeface="Wingdings" pitchFamily="2" charset="2"/>
            </a:endParaRPr>
          </a:p>
          <a:p>
            <a:pPr lvl="1" algn="r" rtl="1" eaLnBrk="1" hangingPunct="1">
              <a:lnSpc>
                <a:spcPct val="80000"/>
              </a:lnSpc>
            </a:pPr>
            <a:r>
              <a:rPr lang="en-US" sz="1100" dirty="0">
                <a:sym typeface="Wingdings" pitchFamily="2" charset="2"/>
              </a:rPr>
              <a:t>Big data, big compute, deep learning</a:t>
            </a:r>
          </a:p>
          <a:p>
            <a:pPr lvl="1" algn="r" rtl="1" eaLnBrk="1" hangingPunct="1">
              <a:lnSpc>
                <a:spcPct val="80000"/>
              </a:lnSpc>
            </a:pPr>
            <a:r>
              <a:rPr lang="en-US" sz="1100" dirty="0">
                <a:sym typeface="Wingdings" pitchFamily="2" charset="2"/>
              </a:rPr>
              <a:t>AI used in many industries</a:t>
            </a:r>
          </a:p>
          <a:p>
            <a:pPr lvl="1" algn="r" rtl="1" eaLnBrk="1" hangingPunct="1">
              <a:lnSpc>
                <a:spcPct val="80000"/>
              </a:lnSpc>
            </a:pPr>
            <a:endParaRPr lang="en-US" sz="1100" dirty="0"/>
          </a:p>
        </p:txBody>
      </p:sp>
      <p:pic>
        <p:nvPicPr>
          <p:cNvPr id="4" name="Picture 1" descr="C:\Temp\ketrina\HistoryOfAI.png"/>
          <p:cNvPicPr>
            <a:picLocks noChangeAspect="1" noChangeArrowheads="1"/>
          </p:cNvPicPr>
          <p:nvPr/>
        </p:nvPicPr>
        <p:blipFill>
          <a:blip r:embed="rId2" cstate="print"/>
          <a:srcRect/>
          <a:stretch>
            <a:fillRect/>
          </a:stretch>
        </p:blipFill>
        <p:spPr bwMode="auto">
          <a:xfrm>
            <a:off x="609600" y="895350"/>
            <a:ext cx="2630808" cy="3657601"/>
          </a:xfrm>
          <a:prstGeom prst="rect">
            <a:avLst/>
          </a:prstGeom>
          <a:noFill/>
        </p:spPr>
      </p:pic>
    </p:spTree>
    <p:extLst>
      <p:ext uri="{BB962C8B-B14F-4D97-AF65-F5344CB8AC3E}">
        <p14:creationId xmlns:p14="http://schemas.microsoft.com/office/powerpoint/2010/main" val="7017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9347">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934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0999" y="57150"/>
            <a:ext cx="8063933" cy="1100548"/>
          </a:xfrm>
        </p:spPr>
        <p:txBody>
          <a:bodyPr/>
          <a:lstStyle/>
          <a:p>
            <a:pPr eaLnBrk="1" hangingPunct="1"/>
            <a:r>
              <a:rPr lang="fa-IR" sz="2800" dirty="0" smtClean="0">
                <a:solidFill>
                  <a:srgbClr val="FF0000"/>
                </a:solidFill>
              </a:rPr>
              <a:t>توجه</a:t>
            </a:r>
            <a:r>
              <a:rPr lang="fa-IR" sz="2800" dirty="0" smtClean="0"/>
              <a:t>: این اسلایدها از درس زیر در برکلی ترجمه شده اند</a:t>
            </a:r>
            <a:br>
              <a:rPr lang="fa-IR" sz="2800" dirty="0" smtClean="0"/>
            </a:br>
            <a:r>
              <a:rPr lang="en-US" sz="2800" dirty="0">
                <a:solidFill>
                  <a:schemeClr val="accent2"/>
                </a:solidFill>
                <a:hlinkClick r:id="rId3"/>
              </a:rPr>
              <a:t>http://inst.cs.berkeley.edu/~cs188</a:t>
            </a:r>
            <a:r>
              <a:rPr lang="en-US" sz="2800" dirty="0">
                <a:solidFill>
                  <a:schemeClr val="accent2"/>
                </a:solidFill>
              </a:rPr>
              <a:t> </a:t>
            </a:r>
            <a:r>
              <a:rPr lang="en-US" sz="2800" dirty="0"/>
              <a:t/>
            </a:r>
            <a:br>
              <a:rPr lang="en-US" sz="2800" dirty="0"/>
            </a:br>
            <a:endParaRPr lang="en-US" sz="2800" dirty="0"/>
          </a:p>
        </p:txBody>
      </p:sp>
      <p:sp>
        <p:nvSpPr>
          <p:cNvPr id="7172" name="Text Box 14"/>
          <p:cNvSpPr txBox="1">
            <a:spLocks noChangeArrowheads="1"/>
          </p:cNvSpPr>
          <p:nvPr/>
        </p:nvSpPr>
        <p:spPr bwMode="auto">
          <a:xfrm>
            <a:off x="-17245" y="4781552"/>
            <a:ext cx="1428750" cy="315469"/>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600" dirty="0">
                <a:latin typeface="Calibri" panose="020F0502020204030204" pitchFamily="34" charset="0"/>
                <a:cs typeface="Calibri" panose="020F0502020204030204" pitchFamily="34" charset="0"/>
              </a:rPr>
              <a:t>Stuart Russell</a:t>
            </a:r>
          </a:p>
        </p:txBody>
      </p:sp>
      <p:sp>
        <p:nvSpPr>
          <p:cNvPr id="7174" name="Text Box 19"/>
          <p:cNvSpPr txBox="1">
            <a:spLocks noChangeArrowheads="1"/>
          </p:cNvSpPr>
          <p:nvPr/>
        </p:nvSpPr>
        <p:spPr bwMode="auto">
          <a:xfrm>
            <a:off x="2363933" y="862212"/>
            <a:ext cx="2457450" cy="346247"/>
          </a:xfrm>
          <a:prstGeom prst="rect">
            <a:avLst/>
          </a:prstGeom>
          <a:noFill/>
          <a:ln w="9525">
            <a:noFill/>
            <a:miter lim="800000"/>
            <a:headEnd/>
            <a:tailEnd/>
          </a:ln>
        </p:spPr>
        <p:txBody>
          <a:bodyPr lIns="68579" tIns="34289" rIns="68579" bIns="34289">
            <a:spAutoFit/>
          </a:bodyPr>
          <a:lstStyle/>
          <a:p>
            <a:pPr>
              <a:spcBef>
                <a:spcPct val="50000"/>
              </a:spcBef>
            </a:pPr>
            <a:r>
              <a:rPr lang="en-US" dirty="0"/>
              <a:t>GSIs</a:t>
            </a:r>
          </a:p>
        </p:txBody>
      </p:sp>
      <p:sp>
        <p:nvSpPr>
          <p:cNvPr id="7175" name="Line 20"/>
          <p:cNvSpPr>
            <a:spLocks noChangeShapeType="1"/>
          </p:cNvSpPr>
          <p:nvPr/>
        </p:nvSpPr>
        <p:spPr bwMode="auto">
          <a:xfrm flipV="1">
            <a:off x="1620982" y="1208458"/>
            <a:ext cx="7294418" cy="0"/>
          </a:xfrm>
          <a:prstGeom prst="line">
            <a:avLst/>
          </a:prstGeom>
          <a:noFill/>
          <a:ln w="38100">
            <a:solidFill>
              <a:schemeClr val="tx1"/>
            </a:solidFill>
            <a:round/>
            <a:headEnd/>
            <a:tailEnd/>
          </a:ln>
        </p:spPr>
        <p:txBody>
          <a:bodyPr lIns="68579" tIns="34289" rIns="68579" bIns="34289"/>
          <a:lstStyle/>
          <a:p>
            <a:endParaRPr lang="en-US" dirty="0">
              <a:latin typeface="Calibri" panose="020F0502020204030204" pitchFamily="34" charset="0"/>
              <a:cs typeface="Calibri" panose="020F0502020204030204" pitchFamily="34" charset="0"/>
            </a:endParaRPr>
          </a:p>
        </p:txBody>
      </p:sp>
      <p:sp>
        <p:nvSpPr>
          <p:cNvPr id="7176" name="Text Box 21"/>
          <p:cNvSpPr txBox="1">
            <a:spLocks noChangeArrowheads="1"/>
          </p:cNvSpPr>
          <p:nvPr/>
        </p:nvSpPr>
        <p:spPr bwMode="auto">
          <a:xfrm>
            <a:off x="152400" y="853957"/>
            <a:ext cx="2457450" cy="346247"/>
          </a:xfrm>
          <a:prstGeom prst="rect">
            <a:avLst/>
          </a:prstGeom>
          <a:noFill/>
          <a:ln w="9525">
            <a:noFill/>
            <a:miter lim="800000"/>
            <a:headEnd/>
            <a:tailEnd/>
          </a:ln>
        </p:spPr>
        <p:txBody>
          <a:bodyPr lIns="68579" tIns="34289" rIns="68579" bIns="34289">
            <a:spAutoFit/>
          </a:bodyPr>
          <a:lstStyle/>
          <a:p>
            <a:pPr>
              <a:spcBef>
                <a:spcPct val="50000"/>
              </a:spcBef>
            </a:pPr>
            <a:r>
              <a:rPr lang="en-US" dirty="0">
                <a:latin typeface="Calibri" panose="020F0502020204030204" pitchFamily="34" charset="0"/>
                <a:cs typeface="Calibri" panose="020F0502020204030204" pitchFamily="34" charset="0"/>
              </a:rPr>
              <a:t>Professors</a:t>
            </a:r>
          </a:p>
        </p:txBody>
      </p:sp>
      <p:sp>
        <p:nvSpPr>
          <p:cNvPr id="7177" name="Line 22"/>
          <p:cNvSpPr>
            <a:spLocks noChangeShapeType="1"/>
          </p:cNvSpPr>
          <p:nvPr/>
        </p:nvSpPr>
        <p:spPr bwMode="auto">
          <a:xfrm>
            <a:off x="76200" y="1196857"/>
            <a:ext cx="1314450" cy="0"/>
          </a:xfrm>
          <a:prstGeom prst="line">
            <a:avLst/>
          </a:prstGeom>
          <a:noFill/>
          <a:ln w="38100">
            <a:solidFill>
              <a:schemeClr val="tx1"/>
            </a:solidFill>
            <a:round/>
            <a:headEnd/>
            <a:tailEnd/>
          </a:ln>
        </p:spPr>
        <p:txBody>
          <a:bodyPr lIns="68579" tIns="34289" rIns="68579" bIns="34289"/>
          <a:lstStyle/>
          <a:p>
            <a:endParaRPr lang="en-US"/>
          </a:p>
        </p:txBody>
      </p:sp>
      <p:sp>
        <p:nvSpPr>
          <p:cNvPr id="7186" name="AutoShape 27" descr="https://mail.google.com/mail/?attid=0.1&amp;disp=emb&amp;view=att&amp;th=131fd6676327baa7"/>
          <p:cNvSpPr>
            <a:spLocks noChangeAspect="1" noChangeArrowheads="1"/>
          </p:cNvSpPr>
          <p:nvPr/>
        </p:nvSpPr>
        <p:spPr bwMode="auto">
          <a:xfrm>
            <a:off x="47625" y="-102394"/>
            <a:ext cx="228600" cy="228600"/>
          </a:xfrm>
          <a:prstGeom prst="rect">
            <a:avLst/>
          </a:prstGeom>
          <a:noFill/>
          <a:ln w="9525">
            <a:noFill/>
            <a:miter lim="800000"/>
            <a:headEnd/>
            <a:tailEnd/>
          </a:ln>
        </p:spPr>
        <p:txBody>
          <a:bodyPr lIns="68579" tIns="34289" rIns="68579" bIns="34289"/>
          <a:lstStyle/>
          <a:p>
            <a:endParaRPr lang="en-US"/>
          </a:p>
        </p:txBody>
      </p:sp>
      <p:sp>
        <p:nvSpPr>
          <p:cNvPr id="7187" name="AutoShape 29" descr="https://mail.google.com/mail/?attid=0.1&amp;disp=emb&amp;view=att&amp;th=131fd6676327baa7"/>
          <p:cNvSpPr>
            <a:spLocks noChangeAspect="1" noChangeArrowheads="1"/>
          </p:cNvSpPr>
          <p:nvPr/>
        </p:nvSpPr>
        <p:spPr bwMode="auto">
          <a:xfrm>
            <a:off x="47625" y="-102394"/>
            <a:ext cx="228600" cy="228600"/>
          </a:xfrm>
          <a:prstGeom prst="rect">
            <a:avLst/>
          </a:prstGeom>
          <a:noFill/>
          <a:ln w="9525">
            <a:noFill/>
            <a:miter lim="800000"/>
            <a:headEnd/>
            <a:tailEnd/>
          </a:ln>
        </p:spPr>
        <p:txBody>
          <a:bodyPr lIns="68579" tIns="34289" rIns="68579" bIns="34289"/>
          <a:lstStyle/>
          <a:p>
            <a:endParaRPr lang="en-US"/>
          </a:p>
        </p:txBody>
      </p:sp>
      <p:sp>
        <p:nvSpPr>
          <p:cNvPr id="28" name="Text Box 14"/>
          <p:cNvSpPr txBox="1">
            <a:spLocks noChangeArrowheads="1"/>
          </p:cNvSpPr>
          <p:nvPr/>
        </p:nvSpPr>
        <p:spPr bwMode="auto">
          <a:xfrm>
            <a:off x="0" y="2876552"/>
            <a:ext cx="1447800" cy="315469"/>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600" dirty="0">
                <a:latin typeface="Calibri" panose="020F0502020204030204" pitchFamily="34" charset="0"/>
                <a:cs typeface="Calibri" panose="020F0502020204030204" pitchFamily="34" charset="0"/>
              </a:rPr>
              <a:t>Dawn Song</a:t>
            </a:r>
          </a:p>
        </p:txBody>
      </p:sp>
      <p:pic>
        <p:nvPicPr>
          <p:cNvPr id="10249" name="Picture 9" descr="http://www.cs.berkeley.edu/~sgupta/Media/transparent.gif"/>
          <p:cNvPicPr>
            <a:picLocks noChangeAspect="1" noChangeArrowheads="1"/>
          </p:cNvPicPr>
          <p:nvPr/>
        </p:nvPicPr>
        <p:blipFill>
          <a:blip r:embed="rId4"/>
          <a:srcRect/>
          <a:stretch>
            <a:fillRect/>
          </a:stretch>
        </p:blipFill>
        <p:spPr bwMode="auto">
          <a:xfrm>
            <a:off x="63500" y="-136525"/>
            <a:ext cx="9525" cy="9525"/>
          </a:xfrm>
          <a:prstGeom prst="rect">
            <a:avLst/>
          </a:prstGeom>
          <a:noFill/>
        </p:spPr>
      </p:pic>
      <p:pic>
        <p:nvPicPr>
          <p:cNvPr id="10251" name="Picture 11" descr="http://www.cs.berkeley.edu/~sgupta/Media/transparent.gif"/>
          <p:cNvPicPr>
            <a:picLocks noChangeAspect="1" noChangeArrowheads="1"/>
          </p:cNvPicPr>
          <p:nvPr/>
        </p:nvPicPr>
        <p:blipFill>
          <a:blip r:embed="rId4"/>
          <a:srcRect/>
          <a:stretch>
            <a:fillRect/>
          </a:stretch>
        </p:blipFill>
        <p:spPr bwMode="auto">
          <a:xfrm>
            <a:off x="63500" y="-136525"/>
            <a:ext cx="9525" cy="9525"/>
          </a:xfrm>
          <a:prstGeom prst="rect">
            <a:avLst/>
          </a:prstGeom>
          <a:noFill/>
        </p:spPr>
      </p:pic>
      <p:pic>
        <p:nvPicPr>
          <p:cNvPr id="10253" name="Picture 13" descr="http://www.cs.berkeley.edu/~sgupta/Media/transparent.gif"/>
          <p:cNvPicPr>
            <a:picLocks noChangeAspect="1" noChangeArrowheads="1"/>
          </p:cNvPicPr>
          <p:nvPr/>
        </p:nvPicPr>
        <p:blipFill>
          <a:blip r:embed="rId4"/>
          <a:srcRect/>
          <a:stretch>
            <a:fillRect/>
          </a:stretch>
        </p:blipFill>
        <p:spPr bwMode="auto">
          <a:xfrm>
            <a:off x="63500" y="-136525"/>
            <a:ext cx="9525" cy="9525"/>
          </a:xfrm>
          <a:prstGeom prst="rect">
            <a:avLst/>
          </a:prstGeom>
          <a:noFill/>
        </p:spPr>
      </p:pic>
      <p:pic>
        <p:nvPicPr>
          <p:cNvPr id="6" name="Picture 5"/>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tretch>
            <a:fillRect/>
          </a:stretch>
        </p:blipFill>
        <p:spPr>
          <a:xfrm>
            <a:off x="39905" y="3181350"/>
            <a:ext cx="1414446" cy="1676400"/>
          </a:xfrm>
          <a:prstGeom prst="rect">
            <a:avLst/>
          </a:prstGeom>
        </p:spPr>
      </p:pic>
      <p:graphicFrame>
        <p:nvGraphicFramePr>
          <p:cNvPr id="2" name="Table 3">
            <a:extLst>
              <a:ext uri="{FF2B5EF4-FFF2-40B4-BE49-F238E27FC236}">
                <a16:creationId xmlns:a16="http://schemas.microsoft.com/office/drawing/2014/main" xmlns="" id="{044881EE-06EF-4BBC-AA89-8AF71A1E8564}"/>
              </a:ext>
            </a:extLst>
          </p:cNvPr>
          <p:cNvGraphicFramePr>
            <a:graphicFrameLocks noGrp="1"/>
          </p:cNvGraphicFramePr>
          <p:nvPr/>
        </p:nvGraphicFramePr>
        <p:xfrm>
          <a:off x="1673212" y="1242543"/>
          <a:ext cx="7294420" cy="3903518"/>
        </p:xfrm>
        <a:graphic>
          <a:graphicData uri="http://schemas.openxmlformats.org/drawingml/2006/table">
            <a:tbl>
              <a:tblPr firstRow="1" bandRow="1">
                <a:tableStyleId>{5C22544A-7EE6-4342-B048-85BDC9FD1C3A}</a:tableStyleId>
              </a:tblPr>
              <a:tblGrid>
                <a:gridCol w="1042060">
                  <a:extLst>
                    <a:ext uri="{9D8B030D-6E8A-4147-A177-3AD203B41FA5}">
                      <a16:colId xmlns:a16="http://schemas.microsoft.com/office/drawing/2014/main" xmlns="" val="1897907099"/>
                    </a:ext>
                  </a:extLst>
                </a:gridCol>
                <a:gridCol w="1042060">
                  <a:extLst>
                    <a:ext uri="{9D8B030D-6E8A-4147-A177-3AD203B41FA5}">
                      <a16:colId xmlns:a16="http://schemas.microsoft.com/office/drawing/2014/main" xmlns="" val="1412836152"/>
                    </a:ext>
                  </a:extLst>
                </a:gridCol>
                <a:gridCol w="1042060">
                  <a:extLst>
                    <a:ext uri="{9D8B030D-6E8A-4147-A177-3AD203B41FA5}">
                      <a16:colId xmlns:a16="http://schemas.microsoft.com/office/drawing/2014/main" xmlns="" val="2516082809"/>
                    </a:ext>
                  </a:extLst>
                </a:gridCol>
                <a:gridCol w="1042060">
                  <a:extLst>
                    <a:ext uri="{9D8B030D-6E8A-4147-A177-3AD203B41FA5}">
                      <a16:colId xmlns:a16="http://schemas.microsoft.com/office/drawing/2014/main" xmlns="" val="1747676969"/>
                    </a:ext>
                  </a:extLst>
                </a:gridCol>
                <a:gridCol w="1042060">
                  <a:extLst>
                    <a:ext uri="{9D8B030D-6E8A-4147-A177-3AD203B41FA5}">
                      <a16:colId xmlns:a16="http://schemas.microsoft.com/office/drawing/2014/main" xmlns="" val="701165444"/>
                    </a:ext>
                  </a:extLst>
                </a:gridCol>
                <a:gridCol w="1042060">
                  <a:extLst>
                    <a:ext uri="{9D8B030D-6E8A-4147-A177-3AD203B41FA5}">
                      <a16:colId xmlns:a16="http://schemas.microsoft.com/office/drawing/2014/main" xmlns="" val="2530508514"/>
                    </a:ext>
                  </a:extLst>
                </a:gridCol>
                <a:gridCol w="1042060">
                  <a:extLst>
                    <a:ext uri="{9D8B030D-6E8A-4147-A177-3AD203B41FA5}">
                      <a16:colId xmlns:a16="http://schemas.microsoft.com/office/drawing/2014/main" xmlns="" val="3265459044"/>
                    </a:ext>
                  </a:extLst>
                </a:gridCol>
              </a:tblGrid>
              <a:tr h="1239614">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Saagar Sanghavi</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r>
                        <a:rPr lang="en-US" sz="1100" b="0" dirty="0" err="1">
                          <a:solidFill>
                            <a:schemeClr val="tx1"/>
                          </a:solidFill>
                        </a:rPr>
                        <a:t>Ev</a:t>
                      </a: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err="1">
                          <a:solidFill>
                            <a:schemeClr val="tx1"/>
                          </a:solidFill>
                        </a:rPr>
                        <a:t>Yanlai</a:t>
                      </a:r>
                      <a:r>
                        <a:rPr lang="en-US" sz="1100" b="0" dirty="0">
                          <a:solidFill>
                            <a:schemeClr val="tx1"/>
                          </a:solidFill>
                        </a:rPr>
                        <a:t> Yang</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Angela Liu</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err="1">
                          <a:solidFill>
                            <a:schemeClr val="tx1"/>
                          </a:solidFill>
                        </a:rPr>
                        <a:t>Lun</a:t>
                      </a:r>
                      <a:r>
                        <a:rPr lang="en-US" sz="1100" b="0" dirty="0">
                          <a:solidFill>
                            <a:schemeClr val="tx1"/>
                          </a:solidFill>
                        </a:rPr>
                        <a:t> Wang</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Regina Wang</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Scott Emmons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Jason Wang</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308230928"/>
                  </a:ext>
                </a:extLst>
              </a:tr>
              <a:tr h="1323109">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Katherine Shu</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Jeffrey Tao</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a:solidFill>
                            <a:schemeClr val="tx1"/>
                          </a:solidFill>
                        </a:rPr>
                        <a:t>Jocelyn Chen</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Jonathan Yang</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Jasmine Collins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Nitish </a:t>
                      </a:r>
                      <a:r>
                        <a:rPr lang="en-US" sz="1100" b="0" dirty="0" err="1">
                          <a:solidFill>
                            <a:schemeClr val="tx1"/>
                          </a:solidFill>
                        </a:rPr>
                        <a:t>Dashora</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Rishi Parikh</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2551077"/>
                  </a:ext>
                </a:extLst>
              </a:tr>
              <a:tr h="1323109">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err="1">
                          <a:solidFill>
                            <a:schemeClr val="tx1"/>
                          </a:solidFill>
                        </a:rPr>
                        <a:t>Evgeny</a:t>
                      </a:r>
                      <a:r>
                        <a:rPr lang="en-US" sz="1100" b="0" dirty="0">
                          <a:solidFill>
                            <a:schemeClr val="tx1"/>
                          </a:solidFill>
                        </a:rPr>
                        <a:t> P.</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err="1">
                          <a:solidFill>
                            <a:schemeClr val="tx1"/>
                          </a:solidFill>
                        </a:rPr>
                        <a:t>Ayush</a:t>
                      </a:r>
                      <a:r>
                        <a:rPr lang="en-US" sz="1100" b="0" dirty="0">
                          <a:solidFill>
                            <a:schemeClr val="tx1"/>
                          </a:solidFill>
                        </a:rPr>
                        <a:t> </a:t>
                      </a:r>
                      <a:r>
                        <a:rPr lang="en-US" sz="1100" b="0" dirty="0" err="1">
                          <a:solidFill>
                            <a:schemeClr val="tx1"/>
                          </a:solidFill>
                        </a:rPr>
                        <a:t>Kamat</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err="1">
                          <a:solidFill>
                            <a:schemeClr val="tx1"/>
                          </a:solidFill>
                        </a:rPr>
                        <a:t>Raiymbek</a:t>
                      </a:r>
                      <a:r>
                        <a:rPr lang="en-US" sz="1100" b="0" dirty="0">
                          <a:solidFill>
                            <a:schemeClr val="tx1"/>
                          </a:solidFill>
                        </a:rPr>
                        <a:t> 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err="1">
                          <a:solidFill>
                            <a:schemeClr val="tx1"/>
                          </a:solidFill>
                        </a:rPr>
                        <a:t>Anikait</a:t>
                      </a:r>
                      <a:r>
                        <a:rPr lang="en-US" sz="1100" b="0" dirty="0">
                          <a:solidFill>
                            <a:schemeClr val="tx1"/>
                          </a:solidFill>
                        </a:rPr>
                        <a:t> Singh</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err="1">
                          <a:solidFill>
                            <a:schemeClr val="tx1"/>
                          </a:solidFill>
                        </a:rPr>
                        <a:t>Tarun</a:t>
                      </a:r>
                      <a:r>
                        <a:rPr lang="en-US" sz="1100" b="0" dirty="0">
                          <a:solidFill>
                            <a:schemeClr val="tx1"/>
                          </a:solidFill>
                        </a:rPr>
                        <a:t> Amarnath</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Ajay Sridhar</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Arvind Rajaraman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30690878"/>
                  </a:ext>
                </a:extLst>
              </a:tr>
            </a:tbl>
          </a:graphicData>
        </a:graphic>
      </p:graphicFrame>
      <p:pic>
        <p:nvPicPr>
          <p:cNvPr id="14" name="Picture 13" descr="A picture containing person, wall, young, child&#10;&#10;Description automatically generated">
            <a:extLst>
              <a:ext uri="{FF2B5EF4-FFF2-40B4-BE49-F238E27FC236}">
                <a16:creationId xmlns:a16="http://schemas.microsoft.com/office/drawing/2014/main" xmlns="" id="{810DB8EC-9475-461C-993A-6BB769172CA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750405" y="2530789"/>
            <a:ext cx="891540" cy="891540"/>
          </a:xfrm>
          <a:prstGeom prst="rect">
            <a:avLst/>
          </a:prstGeom>
        </p:spPr>
      </p:pic>
      <p:pic>
        <p:nvPicPr>
          <p:cNvPr id="16" name="Picture 15" descr="A person smiling for the camera&#10;&#10;Description automatically generated with medium confidence">
            <a:extLst>
              <a:ext uri="{FF2B5EF4-FFF2-40B4-BE49-F238E27FC236}">
                <a16:creationId xmlns:a16="http://schemas.microsoft.com/office/drawing/2014/main" xmlns="" id="{94B6F7B9-5B2E-48FE-A0BA-18E3F240EEE5}"/>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788554" y="2579308"/>
            <a:ext cx="891540" cy="798291"/>
          </a:xfrm>
          <a:prstGeom prst="rect">
            <a:avLst/>
          </a:prstGeom>
        </p:spPr>
      </p:pic>
      <p:pic>
        <p:nvPicPr>
          <p:cNvPr id="18" name="Picture 17" descr="A person sitting on a rock&#10;&#10;Description automatically generated with medium confidence">
            <a:extLst>
              <a:ext uri="{FF2B5EF4-FFF2-40B4-BE49-F238E27FC236}">
                <a16:creationId xmlns:a16="http://schemas.microsoft.com/office/drawing/2014/main" xmlns="" id="{B371D34C-2169-4799-B79B-FF848F083A9F}"/>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4826702" y="2579308"/>
            <a:ext cx="891540" cy="798291"/>
          </a:xfrm>
          <a:prstGeom prst="rect">
            <a:avLst/>
          </a:prstGeom>
        </p:spPr>
      </p:pic>
      <p:pic>
        <p:nvPicPr>
          <p:cNvPr id="26" name="Picture 25" descr="A person smiling for the camera&#10;&#10;Description automatically generated with low confidence">
            <a:extLst>
              <a:ext uri="{FF2B5EF4-FFF2-40B4-BE49-F238E27FC236}">
                <a16:creationId xmlns:a16="http://schemas.microsoft.com/office/drawing/2014/main" xmlns="" id="{63A83B3C-76A2-4B7D-9104-CD856B954D3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922647" y="1279880"/>
            <a:ext cx="891540" cy="891540"/>
          </a:xfrm>
          <a:prstGeom prst="rect">
            <a:avLst/>
          </a:prstGeom>
        </p:spPr>
      </p:pic>
      <p:pic>
        <p:nvPicPr>
          <p:cNvPr id="47" name="Picture 46" descr="A person wearing glasses&#10;&#10;Description automatically generated with medium confidence">
            <a:extLst>
              <a:ext uri="{FF2B5EF4-FFF2-40B4-BE49-F238E27FC236}">
                <a16:creationId xmlns:a16="http://schemas.microsoft.com/office/drawing/2014/main" xmlns="" id="{2EF08CD0-3D7D-474A-87C0-B70025DE2C71}"/>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2777793" y="1306897"/>
            <a:ext cx="891540" cy="886169"/>
          </a:xfrm>
          <a:prstGeom prst="rect">
            <a:avLst/>
          </a:prstGeom>
        </p:spPr>
      </p:pic>
      <p:pic>
        <p:nvPicPr>
          <p:cNvPr id="51" name="Picture 50" descr="A picture containing outdoor, grass, tree, person&#10;&#10;Description automatically generated">
            <a:extLst>
              <a:ext uri="{FF2B5EF4-FFF2-40B4-BE49-F238E27FC236}">
                <a16:creationId xmlns:a16="http://schemas.microsoft.com/office/drawing/2014/main" xmlns="" id="{01C09562-F157-4AE3-BAB2-55D2FDA8CD6D}"/>
              </a:ext>
            </a:extLst>
          </p:cNvPr>
          <p:cNvPicPr>
            <a:picLocks noChangeAspect="1"/>
          </p:cNvPicPr>
          <p:nvPr/>
        </p:nvPicPr>
        <p:blipFill>
          <a:blip r:embed="rId12"/>
          <a:stretch>
            <a:fillRect/>
          </a:stretch>
        </p:blipFill>
        <p:spPr>
          <a:xfrm>
            <a:off x="3826653" y="1301525"/>
            <a:ext cx="891540" cy="891540"/>
          </a:xfrm>
          <a:prstGeom prst="rect">
            <a:avLst/>
          </a:prstGeom>
        </p:spPr>
      </p:pic>
      <p:pic>
        <p:nvPicPr>
          <p:cNvPr id="39" name="Picture 4">
            <a:extLst>
              <a:ext uri="{FF2B5EF4-FFF2-40B4-BE49-F238E27FC236}">
                <a16:creationId xmlns:a16="http://schemas.microsoft.com/office/drawing/2014/main" xmlns="" id="{342E8A44-E7E9-FB4C-8691-C4CEACA1D79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982" r="8677"/>
          <a:stretch/>
        </p:blipFill>
        <p:spPr bwMode="auto">
          <a:xfrm>
            <a:off x="63501" y="1279880"/>
            <a:ext cx="1384300" cy="16610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standing on a beach&#10;&#10;Description automatically generated with low confidence">
            <a:extLst>
              <a:ext uri="{FF2B5EF4-FFF2-40B4-BE49-F238E27FC236}">
                <a16:creationId xmlns:a16="http://schemas.microsoft.com/office/drawing/2014/main" xmlns="" id="{7620C18A-4BCD-134D-9BE0-2702A5BCE83C}"/>
              </a:ext>
            </a:extLst>
          </p:cNvPr>
          <p:cNvPicPr>
            <a:picLocks noChangeAspect="1"/>
          </p:cNvPicPr>
          <p:nvPr/>
        </p:nvPicPr>
        <p:blipFill>
          <a:blip r:embed="rId14"/>
          <a:stretch>
            <a:fillRect/>
          </a:stretch>
        </p:blipFill>
        <p:spPr>
          <a:xfrm>
            <a:off x="4840437" y="1297463"/>
            <a:ext cx="893845" cy="891541"/>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xmlns="" id="{84C464AD-1535-8D4B-8320-B50C34018142}"/>
              </a:ext>
            </a:extLst>
          </p:cNvPr>
          <p:cNvPicPr>
            <a:picLocks noChangeAspect="1"/>
          </p:cNvPicPr>
          <p:nvPr/>
        </p:nvPicPr>
        <p:blipFill rotWithShape="1">
          <a:blip r:embed="rId15"/>
          <a:srcRect b="20625"/>
          <a:stretch/>
        </p:blipFill>
        <p:spPr>
          <a:xfrm>
            <a:off x="5890241" y="2530789"/>
            <a:ext cx="923945" cy="923945"/>
          </a:xfrm>
          <a:prstGeom prst="rect">
            <a:avLst/>
          </a:prstGeom>
        </p:spPr>
      </p:pic>
      <p:pic>
        <p:nvPicPr>
          <p:cNvPr id="13" name="Picture 12" descr="A person wearing glasses and a suit&#10;&#10;Description automatically generated with medium confidence">
            <a:extLst>
              <a:ext uri="{FF2B5EF4-FFF2-40B4-BE49-F238E27FC236}">
                <a16:creationId xmlns:a16="http://schemas.microsoft.com/office/drawing/2014/main" xmlns="" id="{5C5A9FA1-3962-6044-A363-0C7F5600D404}"/>
              </a:ext>
            </a:extLst>
          </p:cNvPr>
          <p:cNvPicPr>
            <a:picLocks noChangeAspect="1"/>
          </p:cNvPicPr>
          <p:nvPr/>
        </p:nvPicPr>
        <p:blipFill>
          <a:blip r:embed="rId16"/>
          <a:stretch>
            <a:fillRect/>
          </a:stretch>
        </p:blipFill>
        <p:spPr>
          <a:xfrm>
            <a:off x="6948809" y="2530788"/>
            <a:ext cx="942099" cy="942099"/>
          </a:xfrm>
          <a:prstGeom prst="rect">
            <a:avLst/>
          </a:prstGeom>
        </p:spPr>
      </p:pic>
      <p:pic>
        <p:nvPicPr>
          <p:cNvPr id="17" name="Picture 16" descr="A person in a suit smiling&#10;&#10;Description automatically generated with low confidence">
            <a:extLst>
              <a:ext uri="{FF2B5EF4-FFF2-40B4-BE49-F238E27FC236}">
                <a16:creationId xmlns:a16="http://schemas.microsoft.com/office/drawing/2014/main" xmlns="" id="{BC22A328-2CC1-5240-8DA1-5BE667BC3949}"/>
              </a:ext>
            </a:extLst>
          </p:cNvPr>
          <p:cNvPicPr>
            <a:picLocks noChangeAspect="1"/>
          </p:cNvPicPr>
          <p:nvPr/>
        </p:nvPicPr>
        <p:blipFill rotWithShape="1">
          <a:blip r:embed="rId17"/>
          <a:srcRect b="22275"/>
          <a:stretch/>
        </p:blipFill>
        <p:spPr>
          <a:xfrm>
            <a:off x="6971507" y="1290908"/>
            <a:ext cx="868360" cy="942099"/>
          </a:xfrm>
          <a:prstGeom prst="rect">
            <a:avLst/>
          </a:prstGeom>
        </p:spPr>
      </p:pic>
      <p:pic>
        <p:nvPicPr>
          <p:cNvPr id="21" name="Picture 20" descr="A person in a suit smiling&#10;&#10;Description automatically generated with low confidence">
            <a:extLst>
              <a:ext uri="{FF2B5EF4-FFF2-40B4-BE49-F238E27FC236}">
                <a16:creationId xmlns:a16="http://schemas.microsoft.com/office/drawing/2014/main" xmlns="" id="{BEF5485E-9C3D-8C4C-A52A-A4D2C51D1996}"/>
              </a:ext>
            </a:extLst>
          </p:cNvPr>
          <p:cNvPicPr>
            <a:picLocks noChangeAspect="1"/>
          </p:cNvPicPr>
          <p:nvPr/>
        </p:nvPicPr>
        <p:blipFill>
          <a:blip r:embed="rId18"/>
          <a:stretch>
            <a:fillRect/>
          </a:stretch>
        </p:blipFill>
        <p:spPr>
          <a:xfrm>
            <a:off x="7966538" y="2532896"/>
            <a:ext cx="956791" cy="844703"/>
          </a:xfrm>
          <a:prstGeom prst="rect">
            <a:avLst/>
          </a:prstGeom>
        </p:spPr>
      </p:pic>
      <p:pic>
        <p:nvPicPr>
          <p:cNvPr id="23" name="Picture 22" descr="A picture containing tree, outdoor, person, ground&#10;&#10;Description automatically generated">
            <a:extLst>
              <a:ext uri="{FF2B5EF4-FFF2-40B4-BE49-F238E27FC236}">
                <a16:creationId xmlns:a16="http://schemas.microsoft.com/office/drawing/2014/main" xmlns="" id="{CEC48EED-4E58-744D-AB1D-B18C607D353D}"/>
              </a:ext>
            </a:extLst>
          </p:cNvPr>
          <p:cNvPicPr>
            <a:picLocks noChangeAspect="1"/>
          </p:cNvPicPr>
          <p:nvPr/>
        </p:nvPicPr>
        <p:blipFill>
          <a:blip r:embed="rId19"/>
          <a:stretch>
            <a:fillRect/>
          </a:stretch>
        </p:blipFill>
        <p:spPr>
          <a:xfrm>
            <a:off x="1763359" y="2551913"/>
            <a:ext cx="862350" cy="823889"/>
          </a:xfrm>
          <a:prstGeom prst="rect">
            <a:avLst/>
          </a:prstGeom>
        </p:spPr>
      </p:pic>
      <p:pic>
        <p:nvPicPr>
          <p:cNvPr id="27" name="Picture 26" descr="A person standing in front of a wall with art&#10;&#10;Description automatically generated with low confidence">
            <a:extLst>
              <a:ext uri="{FF2B5EF4-FFF2-40B4-BE49-F238E27FC236}">
                <a16:creationId xmlns:a16="http://schemas.microsoft.com/office/drawing/2014/main" xmlns="" id="{D83E8211-1BB4-284C-A2B8-8F4BA1E7433D}"/>
              </a:ext>
            </a:extLst>
          </p:cNvPr>
          <p:cNvPicPr>
            <a:picLocks noChangeAspect="1"/>
          </p:cNvPicPr>
          <p:nvPr/>
        </p:nvPicPr>
        <p:blipFill>
          <a:blip r:embed="rId20"/>
          <a:stretch>
            <a:fillRect/>
          </a:stretch>
        </p:blipFill>
        <p:spPr>
          <a:xfrm>
            <a:off x="7984973" y="1306896"/>
            <a:ext cx="942099" cy="942099"/>
          </a:xfrm>
          <a:prstGeom prst="rect">
            <a:avLst/>
          </a:prstGeom>
        </p:spPr>
      </p:pic>
      <p:pic>
        <p:nvPicPr>
          <p:cNvPr id="32" name="Picture 31" descr="A person wearing glasses&#10;&#10;Description automatically generated with low confidence">
            <a:extLst>
              <a:ext uri="{FF2B5EF4-FFF2-40B4-BE49-F238E27FC236}">
                <a16:creationId xmlns:a16="http://schemas.microsoft.com/office/drawing/2014/main" xmlns="" id="{A308C094-1984-BE48-8A75-DDAA592E2BF3}"/>
              </a:ext>
            </a:extLst>
          </p:cNvPr>
          <p:cNvPicPr>
            <a:picLocks noChangeAspect="1"/>
          </p:cNvPicPr>
          <p:nvPr/>
        </p:nvPicPr>
        <p:blipFill rotWithShape="1">
          <a:blip r:embed="rId21"/>
          <a:srcRect b="20988"/>
          <a:stretch/>
        </p:blipFill>
        <p:spPr>
          <a:xfrm>
            <a:off x="1763359" y="3900958"/>
            <a:ext cx="862350" cy="909275"/>
          </a:xfrm>
          <a:prstGeom prst="rect">
            <a:avLst/>
          </a:prstGeom>
        </p:spPr>
      </p:pic>
      <p:pic>
        <p:nvPicPr>
          <p:cNvPr id="1026" name="Picture 2" descr="Headshot of Ayush Kamat">
            <a:extLst>
              <a:ext uri="{FF2B5EF4-FFF2-40B4-BE49-F238E27FC236}">
                <a16:creationId xmlns:a16="http://schemas.microsoft.com/office/drawing/2014/main" xmlns="" id="{A786C352-4FFD-0946-94D3-C3084BA223F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844568" y="3865477"/>
            <a:ext cx="804065" cy="9922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A person smiling for the camera&#10;&#10;Description automatically generated with medium confidence">
            <a:extLst>
              <a:ext uri="{FF2B5EF4-FFF2-40B4-BE49-F238E27FC236}">
                <a16:creationId xmlns:a16="http://schemas.microsoft.com/office/drawing/2014/main" xmlns="" id="{B4B267F5-0133-1B40-839A-72C69A45E47F}"/>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1728933" y="1297463"/>
            <a:ext cx="891540" cy="895603"/>
          </a:xfrm>
          <a:prstGeom prst="rect">
            <a:avLst/>
          </a:prstGeom>
        </p:spPr>
      </p:pic>
      <p:pic>
        <p:nvPicPr>
          <p:cNvPr id="35" name="Picture 34" descr="A person with the arms crossed&#10;&#10;Description automatically generated with medium confidence">
            <a:extLst>
              <a:ext uri="{FF2B5EF4-FFF2-40B4-BE49-F238E27FC236}">
                <a16:creationId xmlns:a16="http://schemas.microsoft.com/office/drawing/2014/main" xmlns="" id="{A4EBE9AA-3B8D-DA4B-90BA-FA86D4C86882}"/>
              </a:ext>
            </a:extLst>
          </p:cNvPr>
          <p:cNvPicPr>
            <a:picLocks noChangeAspect="1"/>
          </p:cNvPicPr>
          <p:nvPr/>
        </p:nvPicPr>
        <p:blipFill>
          <a:blip r:embed="rId24"/>
          <a:stretch>
            <a:fillRect/>
          </a:stretch>
        </p:blipFill>
        <p:spPr>
          <a:xfrm>
            <a:off x="3826653" y="3915844"/>
            <a:ext cx="891540" cy="891540"/>
          </a:xfrm>
          <a:prstGeom prst="rect">
            <a:avLst/>
          </a:prstGeom>
        </p:spPr>
      </p:pic>
      <p:pic>
        <p:nvPicPr>
          <p:cNvPr id="37" name="Picture 36" descr="A person wearing a hat and glasses&#10;&#10;Description automatically generated with medium confidence">
            <a:extLst>
              <a:ext uri="{FF2B5EF4-FFF2-40B4-BE49-F238E27FC236}">
                <a16:creationId xmlns:a16="http://schemas.microsoft.com/office/drawing/2014/main" xmlns="" id="{CC3D0CDA-9A30-8A4F-81F5-D6C03880CDAF}"/>
              </a:ext>
            </a:extLst>
          </p:cNvPr>
          <p:cNvPicPr>
            <a:picLocks noChangeAspect="1"/>
          </p:cNvPicPr>
          <p:nvPr/>
        </p:nvPicPr>
        <p:blipFill>
          <a:blip r:embed="rId25"/>
          <a:stretch>
            <a:fillRect/>
          </a:stretch>
        </p:blipFill>
        <p:spPr>
          <a:xfrm>
            <a:off x="4881811" y="3860420"/>
            <a:ext cx="891540" cy="891540"/>
          </a:xfrm>
          <a:prstGeom prst="rect">
            <a:avLst/>
          </a:prstGeom>
        </p:spPr>
      </p:pic>
      <p:pic>
        <p:nvPicPr>
          <p:cNvPr id="42" name="Picture 41" descr="A person wearing glasses and a suit&#10;&#10;Description automatically generated with medium confidence">
            <a:extLst>
              <a:ext uri="{FF2B5EF4-FFF2-40B4-BE49-F238E27FC236}">
                <a16:creationId xmlns:a16="http://schemas.microsoft.com/office/drawing/2014/main" xmlns="" id="{26AD255C-15BF-C945-AC8B-F80085FBBBAC}"/>
              </a:ext>
            </a:extLst>
          </p:cNvPr>
          <p:cNvPicPr>
            <a:picLocks noChangeAspect="1"/>
          </p:cNvPicPr>
          <p:nvPr/>
        </p:nvPicPr>
        <p:blipFill>
          <a:blip r:embed="rId26"/>
          <a:stretch>
            <a:fillRect/>
          </a:stretch>
        </p:blipFill>
        <p:spPr>
          <a:xfrm>
            <a:off x="5922646" y="3863014"/>
            <a:ext cx="919748" cy="879965"/>
          </a:xfrm>
          <a:prstGeom prst="rect">
            <a:avLst/>
          </a:prstGeom>
        </p:spPr>
      </p:pic>
      <p:pic>
        <p:nvPicPr>
          <p:cNvPr id="44" name="Picture 43" descr="A person smiling for the camera&#10;&#10;Description automatically generated with medium confidence">
            <a:extLst>
              <a:ext uri="{FF2B5EF4-FFF2-40B4-BE49-F238E27FC236}">
                <a16:creationId xmlns:a16="http://schemas.microsoft.com/office/drawing/2014/main" xmlns="" id="{D0659347-78C9-604D-8721-714B0363D822}"/>
              </a:ext>
            </a:extLst>
          </p:cNvPr>
          <p:cNvPicPr>
            <a:picLocks noChangeAspect="1"/>
          </p:cNvPicPr>
          <p:nvPr/>
        </p:nvPicPr>
        <p:blipFill>
          <a:blip r:embed="rId27"/>
          <a:stretch>
            <a:fillRect/>
          </a:stretch>
        </p:blipFill>
        <p:spPr>
          <a:xfrm>
            <a:off x="6948808" y="3860419"/>
            <a:ext cx="919747" cy="919747"/>
          </a:xfrm>
          <a:prstGeom prst="rect">
            <a:avLst/>
          </a:prstGeom>
        </p:spPr>
      </p:pic>
      <p:pic>
        <p:nvPicPr>
          <p:cNvPr id="46" name="Picture 45" descr="A picture containing person, outdoor, people, crowd&#10;&#10;Description automatically generated">
            <a:extLst>
              <a:ext uri="{FF2B5EF4-FFF2-40B4-BE49-F238E27FC236}">
                <a16:creationId xmlns:a16="http://schemas.microsoft.com/office/drawing/2014/main" xmlns="" id="{32DFBF5E-981E-4D4E-A24B-6B83F7785E5F}"/>
              </a:ext>
            </a:extLst>
          </p:cNvPr>
          <p:cNvPicPr>
            <a:picLocks noChangeAspect="1"/>
          </p:cNvPicPr>
          <p:nvPr/>
        </p:nvPicPr>
        <p:blipFill rotWithShape="1">
          <a:blip r:embed="rId28"/>
          <a:srcRect l="28819" t="10737" r="24098" b="42721"/>
          <a:stretch/>
        </p:blipFill>
        <p:spPr>
          <a:xfrm>
            <a:off x="7984973" y="3851439"/>
            <a:ext cx="930427" cy="919747"/>
          </a:xfrm>
          <a:prstGeom prst="rect">
            <a:avLst/>
          </a:prstGeom>
        </p:spPr>
      </p:pic>
    </p:spTree>
    <p:extLst>
      <p:ext uri="{BB962C8B-B14F-4D97-AF65-F5344CB8AC3E}">
        <p14:creationId xmlns:p14="http://schemas.microsoft.com/office/powerpoint/2010/main" val="954644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pPr rtl="1"/>
            <a:r>
              <a:rPr lang="en-US" dirty="0" smtClean="0"/>
              <a:t>AI</a:t>
            </a:r>
            <a:r>
              <a:rPr lang="fa-IR" dirty="0" smtClean="0"/>
              <a:t> به عنوان طراحی عامل منطقی</a:t>
            </a:r>
            <a:endParaRPr lang="en-US" dirty="0"/>
          </a:p>
        </p:txBody>
      </p:sp>
      <p:sp>
        <p:nvSpPr>
          <p:cNvPr id="27653" name="Rectangle 5"/>
          <p:cNvSpPr>
            <a:spLocks noGrp="1" noChangeArrowheads="1"/>
          </p:cNvSpPr>
          <p:nvPr>
            <p:ph type="body" idx="1"/>
          </p:nvPr>
        </p:nvSpPr>
        <p:spPr>
          <a:xfrm>
            <a:off x="4038600" y="1405490"/>
            <a:ext cx="4838700" cy="2895600"/>
          </a:xfrm>
        </p:spPr>
        <p:txBody>
          <a:bodyPr rIns="99058"/>
          <a:lstStyle/>
          <a:p>
            <a:pPr marL="342892" indent="-342892" algn="r" rtl="1">
              <a:spcBef>
                <a:spcPct val="0"/>
              </a:spcBef>
              <a:buClrTx/>
            </a:pPr>
            <a:r>
              <a:rPr lang="fa-IR" sz="1600" dirty="0" smtClean="0"/>
              <a:t>عامل یک واحد دارای </a:t>
            </a:r>
            <a:r>
              <a:rPr lang="fa-IR" sz="1600" dirty="0" smtClean="0">
                <a:solidFill>
                  <a:srgbClr val="FF0000"/>
                </a:solidFill>
              </a:rPr>
              <a:t>درک</a:t>
            </a:r>
            <a:r>
              <a:rPr lang="fa-IR" sz="1600" dirty="0" smtClean="0"/>
              <a:t> و </a:t>
            </a:r>
            <a:r>
              <a:rPr lang="fa-IR" sz="1600" dirty="0" smtClean="0">
                <a:solidFill>
                  <a:srgbClr val="FF0000"/>
                </a:solidFill>
              </a:rPr>
              <a:t>عمل</a:t>
            </a:r>
            <a:r>
              <a:rPr lang="fa-IR" sz="1600" dirty="0" smtClean="0"/>
              <a:t> است</a:t>
            </a:r>
          </a:p>
          <a:p>
            <a:pPr marL="342892" indent="-342892" algn="r" rtl="1">
              <a:spcBef>
                <a:spcPct val="0"/>
              </a:spcBef>
              <a:buClrTx/>
            </a:pPr>
            <a:r>
              <a:rPr lang="fa-IR" sz="1600" dirty="0" smtClean="0"/>
              <a:t>عامل منطقی عملی را انتخاب می کند که سودمندی موردانتظار بیشتری داشته باشد. </a:t>
            </a:r>
          </a:p>
          <a:p>
            <a:pPr marL="342892" indent="-342892" algn="r" rtl="1">
              <a:spcBef>
                <a:spcPct val="0"/>
              </a:spcBef>
              <a:buClrTx/>
            </a:pPr>
            <a:r>
              <a:rPr lang="fa-IR" sz="1600" dirty="0" smtClean="0"/>
              <a:t>مشخصاتی چون حسگرها، محرکها و محیط در انتخاب اعمال منطقی موثر هستند. </a:t>
            </a:r>
            <a:endParaRPr lang="en-US" sz="1600" dirty="0"/>
          </a:p>
          <a:p>
            <a:pPr marL="342892" indent="-342892" algn="r" rtl="1">
              <a:spcBef>
                <a:spcPts val="1125"/>
              </a:spcBef>
              <a:buClrTx/>
            </a:pPr>
            <a:r>
              <a:rPr lang="fa-IR" sz="1600" dirty="0" smtClean="0"/>
              <a:t>این درس در مورد: </a:t>
            </a:r>
            <a:endParaRPr lang="en-US" sz="1600" dirty="0"/>
          </a:p>
          <a:p>
            <a:pPr marL="629825" lvl="1" indent="-257168" algn="r" rtl="1">
              <a:lnSpc>
                <a:spcPct val="80000"/>
              </a:lnSpc>
              <a:spcBef>
                <a:spcPts val="554"/>
              </a:spcBef>
              <a:buSzPct val="100000"/>
            </a:pPr>
            <a:r>
              <a:rPr lang="fa-IR" sz="1600" dirty="0" smtClean="0">
                <a:cs typeface="B Compset" pitchFamily="2" charset="-78"/>
              </a:rPr>
              <a:t>توضیح تکنیکهای عمومی </a:t>
            </a:r>
            <a:r>
              <a:rPr lang="en-US" sz="1400" dirty="0" smtClean="0">
                <a:cs typeface="B Compset" pitchFamily="2" charset="-78"/>
              </a:rPr>
              <a:t>AI</a:t>
            </a:r>
            <a:r>
              <a:rPr lang="fa-IR" sz="1600" dirty="0" smtClean="0">
                <a:cs typeface="B Compset" pitchFamily="2" charset="-78"/>
              </a:rPr>
              <a:t> برای مسائل مختلف</a:t>
            </a:r>
          </a:p>
          <a:p>
            <a:pPr marL="629825" lvl="1" indent="-257168" algn="r" rtl="1">
              <a:lnSpc>
                <a:spcPct val="80000"/>
              </a:lnSpc>
              <a:spcBef>
                <a:spcPts val="554"/>
              </a:spcBef>
              <a:buSzPct val="100000"/>
            </a:pPr>
            <a:r>
              <a:rPr lang="fa-IR" sz="1600" dirty="0" smtClean="0">
                <a:cs typeface="B Compset" pitchFamily="2" charset="-78"/>
              </a:rPr>
              <a:t>انتخاب تکنیک مناسب برای هر مساله و اعمال آن </a:t>
            </a:r>
          </a:p>
          <a:p>
            <a:pPr marL="342892" indent="-342892" algn="r" rtl="1">
              <a:lnSpc>
                <a:spcPct val="80000"/>
              </a:lnSpc>
              <a:spcBef>
                <a:spcPts val="1125"/>
              </a:spcBef>
              <a:buClrTx/>
              <a:buSzPct val="100000"/>
            </a:pPr>
            <a:r>
              <a:rPr lang="fa-IR" sz="1600" dirty="0"/>
              <a:t>بحث می </a:t>
            </a:r>
            <a:r>
              <a:rPr lang="fa-IR" sz="1600" dirty="0" smtClean="0"/>
              <a:t>کند. </a:t>
            </a:r>
            <a:endParaRPr lang="fa-IR" sz="1600" dirty="0"/>
          </a:p>
        </p:txBody>
      </p:sp>
      <p:grpSp>
        <p:nvGrpSpPr>
          <p:cNvPr id="3" name="Group 2"/>
          <p:cNvGrpSpPr/>
          <p:nvPr/>
        </p:nvGrpSpPr>
        <p:grpSpPr>
          <a:xfrm>
            <a:off x="381000" y="1253090"/>
            <a:ext cx="3429000" cy="3200400"/>
            <a:chOff x="5486400" y="1657350"/>
            <a:chExt cx="3429000" cy="3200400"/>
          </a:xfrm>
        </p:grpSpPr>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564731"/>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652428"/>
                <a:ext cx="476250" cy="342900"/>
                <a:chOff x="0" y="-81"/>
                <a:chExt cx="400" cy="288"/>
              </a:xfrm>
            </p:grpSpPr>
            <p:sp>
              <p:nvSpPr>
                <p:cNvPr id="23" name="AutoShape 11"/>
                <p:cNvSpPr>
                  <a:spLocks/>
                </p:cNvSpPr>
                <p:nvPr/>
              </p:nvSpPr>
              <p:spPr bwMode="auto">
                <a:xfrm>
                  <a:off x="0" y="-81"/>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29"/>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333750"/>
                <a:ext cx="1104900" cy="1059657"/>
                <a:chOff x="32" y="-62"/>
                <a:chExt cx="928" cy="890"/>
              </a:xfrm>
            </p:grpSpPr>
            <p:sp>
              <p:nvSpPr>
                <p:cNvPr id="26" name="Rectangle 14"/>
                <p:cNvSpPr>
                  <a:spLocks/>
                </p:cNvSpPr>
                <p:nvPr/>
              </p:nvSpPr>
              <p:spPr bwMode="auto">
                <a:xfrm>
                  <a:off x="84" y="-62"/>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580"/>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437334"/>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448050"/>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35" name="Picture 1"/>
            <p:cNvPicPr>
              <a:picLocks noChangeAspect="1" noChangeArrowheads="1"/>
            </p:cNvPicPr>
            <p:nvPr/>
          </p:nvPicPr>
          <p:blipFill>
            <a:blip r:embed="rId2" cstate="print"/>
            <a:srcRect/>
            <a:stretch>
              <a:fillRect/>
            </a:stretch>
          </p:blipFill>
          <p:spPr bwMode="auto">
            <a:xfrm>
              <a:off x="5486400" y="1657350"/>
              <a:ext cx="3429000" cy="1518952"/>
            </a:xfrm>
            <a:prstGeom prst="rect">
              <a:avLst/>
            </a:prstGeom>
            <a:noFill/>
            <a:ln w="12700">
              <a:noFill/>
              <a:miter lim="800000"/>
              <a:headEnd/>
              <a:tailEnd/>
            </a:ln>
          </p:spPr>
        </p:pic>
      </p:grpSp>
    </p:spTree>
    <p:extLst>
      <p:ext uri="{BB962C8B-B14F-4D97-AF65-F5344CB8AC3E}">
        <p14:creationId xmlns:p14="http://schemas.microsoft.com/office/powerpoint/2010/main" val="3706052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7653">
                                            <p:txEl>
                                              <p:pRg st="0" end="0"/>
                                            </p:txEl>
                                          </p:spTgt>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0"/>
                                  </p:stCondLst>
                                  <p:childTnLst>
                                    <p:set>
                                      <p:cBhvr>
                                        <p:cTn id="9" dur="1" fill="hold">
                                          <p:stCondLst>
                                            <p:cond delay="9"/>
                                          </p:stCondLst>
                                        </p:cTn>
                                        <p:tgtEl>
                                          <p:spTgt spid="27653">
                                            <p:txEl>
                                              <p:pRg st="1" end="1"/>
                                            </p:txEl>
                                          </p:spTgt>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0"/>
                                  </p:stCondLst>
                                  <p:childTnLst>
                                    <p:set>
                                      <p:cBhvr>
                                        <p:cTn id="12" dur="1" fill="hold">
                                          <p:stCondLst>
                                            <p:cond delay="9"/>
                                          </p:stCondLst>
                                        </p:cTn>
                                        <p:tgtEl>
                                          <p:spTgt spid="276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9"/>
                                          </p:stCondLst>
                                        </p:cTn>
                                        <p:tgtEl>
                                          <p:spTgt spid="27653">
                                            <p:txEl>
                                              <p:pRg st="3" end="3"/>
                                            </p:txEl>
                                          </p:spTgt>
                                        </p:tgtEl>
                                        <p:attrNameLst>
                                          <p:attrName>style.visibility</p:attrName>
                                        </p:attrNameLst>
                                      </p:cBhvr>
                                      <p:to>
                                        <p:strVal val="visible"/>
                                      </p:to>
                                    </p:set>
                                  </p:childTnLst>
                                </p:cTn>
                              </p:par>
                            </p:childTnLst>
                          </p:cTn>
                        </p:par>
                        <p:par>
                          <p:cTn id="21" fill="hold">
                            <p:stCondLst>
                              <p:cond delay="10"/>
                            </p:stCondLst>
                            <p:childTnLst>
                              <p:par>
                                <p:cTn id="22" presetID="1" presetClass="entr" presetSubtype="0" fill="hold" grpId="0" nodeType="afterEffect">
                                  <p:stCondLst>
                                    <p:cond delay="0"/>
                                  </p:stCondLst>
                                  <p:childTnLst>
                                    <p:set>
                                      <p:cBhvr>
                                        <p:cTn id="23" dur="1" fill="hold">
                                          <p:stCondLst>
                                            <p:cond delay="9"/>
                                          </p:stCondLst>
                                        </p:cTn>
                                        <p:tgtEl>
                                          <p:spTgt spid="27653">
                                            <p:txEl>
                                              <p:pRg st="4" end="4"/>
                                            </p:txEl>
                                          </p:spTgt>
                                        </p:tgtEl>
                                        <p:attrNameLst>
                                          <p:attrName>style.visibility</p:attrName>
                                        </p:attrNameLst>
                                      </p:cBhvr>
                                      <p:to>
                                        <p:strVal val="visible"/>
                                      </p:to>
                                    </p:set>
                                  </p:childTnLst>
                                </p:cTn>
                              </p:par>
                            </p:childTnLst>
                          </p:cTn>
                        </p:par>
                        <p:par>
                          <p:cTn id="24" fill="hold">
                            <p:stCondLst>
                              <p:cond delay="20"/>
                            </p:stCondLst>
                            <p:childTnLst>
                              <p:par>
                                <p:cTn id="25" presetID="1" presetClass="entr" presetSubtype="0" fill="hold" grpId="0" nodeType="afterEffect">
                                  <p:stCondLst>
                                    <p:cond delay="0"/>
                                  </p:stCondLst>
                                  <p:childTnLst>
                                    <p:set>
                                      <p:cBhvr>
                                        <p:cTn id="26" dur="1" fill="hold">
                                          <p:stCondLst>
                                            <p:cond delay="9"/>
                                          </p:stCondLst>
                                        </p:cTn>
                                        <p:tgtEl>
                                          <p:spTgt spid="27653">
                                            <p:txEl>
                                              <p:pRg st="5" end="5"/>
                                            </p:txEl>
                                          </p:spTgt>
                                        </p:tgtEl>
                                        <p:attrNameLst>
                                          <p:attrName>style.visibility</p:attrName>
                                        </p:attrNameLst>
                                      </p:cBhvr>
                                      <p:to>
                                        <p:strVal val="visible"/>
                                      </p:to>
                                    </p:set>
                                  </p:childTnLst>
                                </p:cTn>
                              </p:par>
                            </p:childTnLst>
                          </p:cTn>
                        </p:par>
                        <p:par>
                          <p:cTn id="27" fill="hold">
                            <p:stCondLst>
                              <p:cond delay="30"/>
                            </p:stCondLst>
                            <p:childTnLst>
                              <p:par>
                                <p:cTn id="28" presetID="1" presetClass="entr" presetSubtype="0" fill="hold" grpId="0" nodeType="afterEffect">
                                  <p:stCondLst>
                                    <p:cond delay="0"/>
                                  </p:stCondLst>
                                  <p:childTnLst>
                                    <p:set>
                                      <p:cBhvr>
                                        <p:cTn id="29" dur="1" fill="hold">
                                          <p:stCondLst>
                                            <p:cond delay="9"/>
                                          </p:stCondLst>
                                        </p:cTn>
                                        <p:tgtEl>
                                          <p:spTgt spid="276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uiExpand="1" build="p" bldLvl="5" autoUpdateAnimBg="0" advAuto="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rtl="1" eaLnBrk="1" hangingPunct="1"/>
            <a:r>
              <a:rPr lang="fa-IR" dirty="0" smtClean="0">
                <a:solidFill>
                  <a:schemeClr val="tx1"/>
                </a:solidFill>
              </a:rPr>
              <a:t>حوزه ی عمل </a:t>
            </a:r>
            <a:r>
              <a:rPr lang="en-US" dirty="0" smtClean="0">
                <a:solidFill>
                  <a:schemeClr val="tx1"/>
                </a:solidFill>
              </a:rPr>
              <a:t>AI</a:t>
            </a:r>
            <a:endParaRPr lang="en-US" dirty="0">
              <a:solidFill>
                <a:schemeClr val="tx1"/>
              </a:solidFill>
            </a:endParaRPr>
          </a:p>
        </p:txBody>
      </p:sp>
      <p:sp>
        <p:nvSpPr>
          <p:cNvPr id="541699" name="Rectangle 3"/>
          <p:cNvSpPr>
            <a:spLocks noGrp="1" noChangeArrowheads="1"/>
          </p:cNvSpPr>
          <p:nvPr>
            <p:ph type="body" idx="1"/>
          </p:nvPr>
        </p:nvSpPr>
        <p:spPr>
          <a:xfrm>
            <a:off x="609600" y="1047750"/>
            <a:ext cx="8534400" cy="3546873"/>
          </a:xfrm>
        </p:spPr>
        <p:txBody>
          <a:bodyPr/>
          <a:lstStyle/>
          <a:p>
            <a:pPr algn="r" rtl="1" eaLnBrk="1" hangingPunct="1">
              <a:lnSpc>
                <a:spcPct val="80000"/>
              </a:lnSpc>
              <a:buFont typeface="Wingdings" pitchFamily="2" charset="2"/>
              <a:buNone/>
            </a:pPr>
            <a:r>
              <a:rPr lang="fa-IR" sz="1500" dirty="0" smtClean="0">
                <a:solidFill>
                  <a:schemeClr val="tx1"/>
                </a:solidFill>
              </a:rPr>
              <a:t>امروزه کدام کارها توسط هوش مصنوعی قابل انجام هستند؟</a:t>
            </a:r>
            <a:endParaRPr lang="en-US" sz="1500" dirty="0">
              <a:solidFill>
                <a:schemeClr val="tx1"/>
              </a:solidFill>
            </a:endParaRP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table tennis?</a:t>
            </a:r>
          </a:p>
          <a:p>
            <a:pPr eaLnBrk="1" hangingPunct="1">
              <a:lnSpc>
                <a:spcPct val="80000"/>
              </a:lnSpc>
            </a:pPr>
            <a:r>
              <a:rPr lang="en-US" sz="1500" dirty="0"/>
              <a:t>Play a decent game of Jeopardy?</a:t>
            </a:r>
          </a:p>
          <a:p>
            <a:pPr eaLnBrk="1" hangingPunct="1">
              <a:lnSpc>
                <a:spcPct val="80000"/>
              </a:lnSpc>
            </a:pPr>
            <a:r>
              <a:rPr lang="en-US" sz="1500" dirty="0"/>
              <a:t>Drive safely along a curving mountain road?</a:t>
            </a:r>
          </a:p>
          <a:p>
            <a:pPr eaLnBrk="1" hangingPunct="1">
              <a:lnSpc>
                <a:spcPct val="80000"/>
              </a:lnSpc>
            </a:pPr>
            <a:r>
              <a:rPr lang="en-US" sz="1500" dirty="0"/>
              <a:t>Drive safely along Telegraph Avenue?</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Berkeley Bowl?</a:t>
            </a:r>
          </a:p>
          <a:p>
            <a:pPr eaLnBrk="1" hangingPunct="1">
              <a:lnSpc>
                <a:spcPct val="80000"/>
              </a:lnSpc>
            </a:pPr>
            <a:r>
              <a:rPr lang="en-US" sz="1500" dirty="0"/>
              <a:t>Discover and prove a new mathematical theorem?</a:t>
            </a:r>
          </a:p>
          <a:p>
            <a:pPr eaLnBrk="1" hangingPunct="1">
              <a:lnSpc>
                <a:spcPct val="80000"/>
              </a:lnSpc>
            </a:pPr>
            <a:r>
              <a:rPr lang="en-US" sz="1500" dirty="0"/>
              <a:t>Converse successfully with another person for an hour?</a:t>
            </a:r>
          </a:p>
          <a:p>
            <a:pPr eaLnBrk="1" hangingPunct="1">
              <a:lnSpc>
                <a:spcPct val="80000"/>
              </a:lnSpc>
            </a:pPr>
            <a:r>
              <a:rPr lang="en-US" sz="1500" dirty="0"/>
              <a:t>Perform a surgical operation?</a:t>
            </a:r>
          </a:p>
          <a:p>
            <a:pPr eaLnBrk="1" hangingPunct="1">
              <a:lnSpc>
                <a:spcPct val="80000"/>
              </a:lnSpc>
            </a:pPr>
            <a:r>
              <a:rPr lang="en-US" sz="1500" dirty="0"/>
              <a:t>Translate spoken Chinese into spoken English in real time?</a:t>
            </a:r>
          </a:p>
          <a:p>
            <a:pPr eaLnBrk="1" hangingPunct="1">
              <a:lnSpc>
                <a:spcPct val="80000"/>
              </a:lnSpc>
            </a:pPr>
            <a:r>
              <a:rPr lang="en-US" sz="1500" dirty="0"/>
              <a:t>Fold the laundry and put away the dishes?</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576152"/>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3" cstate="print"/>
          <a:srcRect l="50625" t="52500" r="2500" b="2500"/>
          <a:stretch>
            <a:fillRect/>
          </a:stretch>
        </p:blipFill>
        <p:spPr bwMode="auto">
          <a:xfrm>
            <a:off x="5693833" y="1733550"/>
            <a:ext cx="3069167" cy="2209800"/>
          </a:xfrm>
          <a:prstGeom prst="rect">
            <a:avLst/>
          </a:prstGeom>
          <a:noFill/>
          <a:ln w="9525">
            <a:noFill/>
            <a:miter lim="800000"/>
            <a:headEnd/>
            <a:tailEnd/>
          </a:ln>
          <a:effectLst/>
        </p:spPr>
      </p:pic>
      <p:grpSp>
        <p:nvGrpSpPr>
          <p:cNvPr id="27" name="Group 23">
            <a:extLst>
              <a:ext uri="{FF2B5EF4-FFF2-40B4-BE49-F238E27FC236}">
                <a16:creationId xmlns:a16="http://schemas.microsoft.com/office/drawing/2014/main" xmlns="" id="{1A99008E-0CD4-764A-BA64-7B980EDC28B4}"/>
              </a:ext>
            </a:extLst>
          </p:cNvPr>
          <p:cNvGrpSpPr>
            <a:grpSpLocks/>
          </p:cNvGrpSpPr>
          <p:nvPr/>
        </p:nvGrpSpPr>
        <p:grpSpPr bwMode="auto">
          <a:xfrm>
            <a:off x="609600" y="3798921"/>
            <a:ext cx="228600" cy="171450"/>
            <a:chOff x="4896" y="2256"/>
            <a:chExt cx="432" cy="816"/>
          </a:xfrm>
        </p:grpSpPr>
        <p:sp>
          <p:nvSpPr>
            <p:cNvPr id="28" name="Freeform 24">
              <a:extLst>
                <a:ext uri="{FF2B5EF4-FFF2-40B4-BE49-F238E27FC236}">
                  <a16:creationId xmlns:a16="http://schemas.microsoft.com/office/drawing/2014/main" xmlns="" id="{7BCA7538-D882-EA4B-8776-0DE282D8BE08}"/>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29" name="Freeform 25">
              <a:extLst>
                <a:ext uri="{FF2B5EF4-FFF2-40B4-BE49-F238E27FC236}">
                  <a16:creationId xmlns:a16="http://schemas.microsoft.com/office/drawing/2014/main" xmlns="" id="{28D30A42-9913-8D4A-AD36-F4BFC31EAD91}"/>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5" name="Freeform 13">
            <a:extLst>
              <a:ext uri="{FF2B5EF4-FFF2-40B4-BE49-F238E27FC236}">
                <a16:creationId xmlns:a16="http://schemas.microsoft.com/office/drawing/2014/main" xmlns="" id="{6D7C98C9-B036-1040-BE7B-036F99867A2A}"/>
              </a:ext>
            </a:extLst>
          </p:cNvPr>
          <p:cNvSpPr>
            <a:spLocks/>
          </p:cNvSpPr>
          <p:nvPr/>
        </p:nvSpPr>
        <p:spPr bwMode="auto">
          <a:xfrm>
            <a:off x="638770" y="2211615"/>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Tree>
    <p:extLst>
      <p:ext uri="{BB962C8B-B14F-4D97-AF65-F5344CB8AC3E}">
        <p14:creationId xmlns:p14="http://schemas.microsoft.com/office/powerpoint/2010/main" val="3056784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17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2"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type="body" idx="1"/>
          </p:nvPr>
        </p:nvSpPr>
        <p:spPr>
          <a:xfrm>
            <a:off x="408040" y="845820"/>
            <a:ext cx="5078359" cy="1984531"/>
          </a:xfrm>
        </p:spPr>
        <p:txBody>
          <a:bodyPr/>
          <a:lstStyle/>
          <a:p>
            <a:pPr marL="0" indent="0" eaLnBrk="1" hangingPunct="1">
              <a:lnSpc>
                <a:spcPct val="80000"/>
              </a:lnSpc>
              <a:buNone/>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a:p>
            <a:pPr marL="0" indent="0" algn="r" eaLnBrk="1" hangingPunct="1">
              <a:lnSpc>
                <a:spcPct val="80000"/>
              </a:lnSpc>
              <a:buNone/>
            </a:pPr>
            <a:r>
              <a:rPr lang="en-US" sz="1600" dirty="0">
                <a:solidFill>
                  <a:srgbClr val="008000"/>
                </a:solidFill>
              </a:rPr>
              <a:t>[</a:t>
            </a:r>
            <a:r>
              <a:rPr lang="en-US" sz="1600" dirty="0" err="1">
                <a:solidFill>
                  <a:srgbClr val="008000"/>
                </a:solidFill>
              </a:rPr>
              <a:t>Schank</a:t>
            </a:r>
            <a:r>
              <a:rPr lang="en-US" sz="1600" dirty="0">
                <a:solidFill>
                  <a:srgbClr val="008000"/>
                </a:solidFill>
              </a:rPr>
              <a:t>, Tale-Spin, 1984]</a:t>
            </a:r>
          </a:p>
          <a:p>
            <a:pPr marL="0" indent="0" eaLnBrk="1" hangingPunct="1">
              <a:lnSpc>
                <a:spcPct val="80000"/>
              </a:lnSpc>
              <a:buNone/>
            </a:pPr>
            <a:endParaRPr lang="en-US" sz="2000" dirty="0"/>
          </a:p>
        </p:txBody>
      </p:sp>
      <p:grpSp>
        <p:nvGrpSpPr>
          <p:cNvPr id="5" name="Group 4">
            <a:extLst>
              <a:ext uri="{FF2B5EF4-FFF2-40B4-BE49-F238E27FC236}">
                <a16:creationId xmlns:a16="http://schemas.microsoft.com/office/drawing/2014/main" xmlns="" id="{3BE07A41-8181-AC40-BCBB-ED1DD63D1889}"/>
              </a:ext>
            </a:extLst>
          </p:cNvPr>
          <p:cNvGrpSpPr/>
          <p:nvPr/>
        </p:nvGrpSpPr>
        <p:grpSpPr>
          <a:xfrm>
            <a:off x="2057400" y="653636"/>
            <a:ext cx="6789049" cy="4489864"/>
            <a:chOff x="2202551" y="653636"/>
            <a:chExt cx="6789049" cy="4489864"/>
          </a:xfrm>
        </p:grpSpPr>
        <p:pic>
          <p:nvPicPr>
            <p:cNvPr id="2" name="Picture 1">
              <a:extLst>
                <a:ext uri="{FF2B5EF4-FFF2-40B4-BE49-F238E27FC236}">
                  <a16:creationId xmlns:a16="http://schemas.microsoft.com/office/drawing/2014/main" xmlns="" id="{C1FA406F-C564-D440-9F05-23C0D09EE5FF}"/>
                </a:ext>
              </a:extLst>
            </p:cNvPr>
            <p:cNvPicPr>
              <a:picLocks noChangeAspect="1"/>
            </p:cNvPicPr>
            <p:nvPr/>
          </p:nvPicPr>
          <p:blipFill rotWithShape="1">
            <a:blip r:embed="rId2"/>
            <a:srcRect b="7339"/>
            <a:stretch/>
          </p:blipFill>
          <p:spPr>
            <a:xfrm>
              <a:off x="2202551" y="653636"/>
              <a:ext cx="5410200" cy="4489864"/>
            </a:xfrm>
            <a:prstGeom prst="rect">
              <a:avLst/>
            </a:prstGeom>
          </p:spPr>
        </p:pic>
        <p:sp>
          <p:nvSpPr>
            <p:cNvPr id="11" name="TextBox 10">
              <a:extLst>
                <a:ext uri="{FF2B5EF4-FFF2-40B4-BE49-F238E27FC236}">
                  <a16:creationId xmlns:a16="http://schemas.microsoft.com/office/drawing/2014/main" xmlns="" id="{76EC2341-1C0B-C04E-A775-E7AAB7637D30}"/>
                </a:ext>
              </a:extLst>
            </p:cNvPr>
            <p:cNvSpPr txBox="1"/>
            <p:nvPr/>
          </p:nvSpPr>
          <p:spPr>
            <a:xfrm>
              <a:off x="2819400" y="2876550"/>
              <a:ext cx="6172200" cy="2220752"/>
            </a:xfrm>
            <a:prstGeom prst="rect">
              <a:avLst/>
            </a:prstGeom>
            <a:solidFill>
              <a:schemeClr val="bg1"/>
            </a:solidFill>
          </p:spPr>
          <p:txBody>
            <a:bodyPr wrap="square" rtlCol="0">
              <a:spAutoFit/>
            </a:bodyPr>
            <a:lstStyle/>
            <a:p>
              <a:endParaRPr lang="en-US" dirty="0">
                <a:solidFill>
                  <a:srgbClr val="C00000"/>
                </a:solidFill>
                <a:latin typeface="Calibri"/>
                <a:cs typeface="Calibri"/>
              </a:endParaRPr>
            </a:p>
          </p:txBody>
        </p:sp>
      </p:grpSp>
      <p:sp>
        <p:nvSpPr>
          <p:cNvPr id="3" name="TextBox 2">
            <a:extLst>
              <a:ext uri="{FF2B5EF4-FFF2-40B4-BE49-F238E27FC236}">
                <a16:creationId xmlns:a16="http://schemas.microsoft.com/office/drawing/2014/main" xmlns="" id="{9932467B-2DBB-2B4D-96A8-5532C1D88F1D}"/>
              </a:ext>
            </a:extLst>
          </p:cNvPr>
          <p:cNvSpPr txBox="1"/>
          <p:nvPr/>
        </p:nvSpPr>
        <p:spPr>
          <a:xfrm>
            <a:off x="2735951" y="2788978"/>
            <a:ext cx="6101799" cy="2308324"/>
          </a:xfrm>
          <a:prstGeom prst="rect">
            <a:avLst/>
          </a:prstGeom>
          <a:solidFill>
            <a:schemeClr val="bg1"/>
          </a:solidFill>
        </p:spPr>
        <p:txBody>
          <a:bodyPr wrap="none" rtlCol="0">
            <a:spAutoFit/>
          </a:bodyPr>
          <a:lstStyle/>
          <a:p>
            <a:r>
              <a:rPr lang="en-US" dirty="0">
                <a:solidFill>
                  <a:srgbClr val="7030A0"/>
                </a:solidFill>
                <a:latin typeface="Calibri"/>
                <a:cs typeface="Calibri"/>
              </a:rPr>
              <a:t>What do you get when you cross a dog and a vampire?</a:t>
            </a:r>
          </a:p>
          <a:p>
            <a:r>
              <a:rPr lang="en-US" dirty="0">
                <a:solidFill>
                  <a:srgbClr val="C00000"/>
                </a:solidFill>
                <a:latin typeface="Calibri"/>
                <a:cs typeface="Calibri"/>
              </a:rPr>
              <a:t>A bungee</a:t>
            </a:r>
          </a:p>
          <a:p>
            <a:r>
              <a:rPr lang="en-US" dirty="0">
                <a:solidFill>
                  <a:srgbClr val="7030A0"/>
                </a:solidFill>
                <a:latin typeface="Calibri"/>
                <a:cs typeface="Calibri"/>
              </a:rPr>
              <a:t>What do you get when you cross a cow with a rhino?</a:t>
            </a:r>
          </a:p>
          <a:p>
            <a:r>
              <a:rPr lang="en-US" dirty="0">
                <a:solidFill>
                  <a:srgbClr val="C00000"/>
                </a:solidFill>
                <a:latin typeface="Calibri"/>
                <a:cs typeface="Calibri"/>
              </a:rPr>
              <a:t>A bungee with a dog</a:t>
            </a:r>
          </a:p>
          <a:p>
            <a:r>
              <a:rPr lang="en-US" dirty="0">
                <a:solidFill>
                  <a:srgbClr val="7030A0"/>
                </a:solidFill>
                <a:latin typeface="Calibri"/>
                <a:cs typeface="Calibri"/>
              </a:rPr>
              <a:t>What do you get when you cross a street and a cow?</a:t>
            </a:r>
          </a:p>
          <a:p>
            <a:r>
              <a:rPr lang="en-US" dirty="0">
                <a:solidFill>
                  <a:srgbClr val="C00000"/>
                </a:solidFill>
                <a:latin typeface="Calibri"/>
                <a:cs typeface="Calibri"/>
              </a:rPr>
              <a:t>A bungee with a bungee and a rhino</a:t>
            </a:r>
          </a:p>
          <a:p>
            <a:r>
              <a:rPr lang="en-US" dirty="0">
                <a:solidFill>
                  <a:srgbClr val="7030A0"/>
                </a:solidFill>
                <a:latin typeface="Calibri"/>
                <a:cs typeface="Calibri"/>
              </a:rPr>
              <a:t>What do you get when you cross a pig with a cow with a party?</a:t>
            </a:r>
          </a:p>
          <a:p>
            <a:r>
              <a:rPr lang="en-US" dirty="0">
                <a:solidFill>
                  <a:srgbClr val="C00000"/>
                </a:solidFill>
                <a:latin typeface="Calibri"/>
                <a:cs typeface="Calibri"/>
              </a:rPr>
              <a:t>Because the engineers with a dog</a:t>
            </a:r>
          </a:p>
        </p:txBody>
      </p:sp>
    </p:spTree>
    <p:extLst>
      <p:ext uri="{BB962C8B-B14F-4D97-AF65-F5344CB8AC3E}">
        <p14:creationId xmlns:p14="http://schemas.microsoft.com/office/powerpoint/2010/main" val="3176086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عامل و محیط</a:t>
            </a:r>
            <a:endParaRPr lang="en-US" dirty="0"/>
          </a:p>
        </p:txBody>
      </p:sp>
      <p:sp>
        <p:nvSpPr>
          <p:cNvPr id="3" name="Content Placeholder 2"/>
          <p:cNvSpPr>
            <a:spLocks noGrp="1"/>
          </p:cNvSpPr>
          <p:nvPr>
            <p:ph idx="1"/>
          </p:nvPr>
        </p:nvSpPr>
        <p:spPr>
          <a:xfrm>
            <a:off x="304800" y="2884892"/>
            <a:ext cx="8839200" cy="1709734"/>
          </a:xfrm>
        </p:spPr>
        <p:txBody>
          <a:bodyPr/>
          <a:lstStyle/>
          <a:p>
            <a:pPr algn="r" rtl="1"/>
            <a:r>
              <a:rPr lang="fa-IR" dirty="0" smtClean="0"/>
              <a:t>عامل از طریق </a:t>
            </a:r>
            <a:r>
              <a:rPr lang="fa-IR" dirty="0" smtClean="0">
                <a:solidFill>
                  <a:srgbClr val="FF0000"/>
                </a:solidFill>
              </a:rPr>
              <a:t>سنسورها</a:t>
            </a:r>
            <a:r>
              <a:rPr lang="fa-IR" dirty="0" smtClean="0"/>
              <a:t> محیط را </a:t>
            </a:r>
            <a:r>
              <a:rPr lang="fa-IR" dirty="0" smtClean="0">
                <a:solidFill>
                  <a:srgbClr val="FF0000"/>
                </a:solidFill>
              </a:rPr>
              <a:t>درک</a:t>
            </a:r>
            <a:r>
              <a:rPr lang="fa-IR" dirty="0" smtClean="0"/>
              <a:t> و از طریق </a:t>
            </a:r>
            <a:r>
              <a:rPr lang="fa-IR" dirty="0" smtClean="0">
                <a:solidFill>
                  <a:srgbClr val="FF0000"/>
                </a:solidFill>
              </a:rPr>
              <a:t>محرکها</a:t>
            </a:r>
            <a:r>
              <a:rPr lang="fa-IR" dirty="0" smtClean="0"/>
              <a:t> </a:t>
            </a:r>
            <a:r>
              <a:rPr lang="fa-IR" dirty="0"/>
              <a:t>ر</a:t>
            </a:r>
            <a:r>
              <a:rPr lang="fa-IR" dirty="0" smtClean="0"/>
              <a:t>وی </a:t>
            </a:r>
            <a:r>
              <a:rPr lang="fa-IR" dirty="0" smtClean="0"/>
              <a:t>محیط </a:t>
            </a:r>
            <a:r>
              <a:rPr lang="fa-IR" dirty="0" smtClean="0">
                <a:solidFill>
                  <a:srgbClr val="FF0000"/>
                </a:solidFill>
              </a:rPr>
              <a:t>تاثیر</a:t>
            </a:r>
            <a:r>
              <a:rPr lang="fa-IR" dirty="0" smtClean="0"/>
              <a:t> می </a:t>
            </a:r>
            <a:r>
              <a:rPr lang="fa-IR" dirty="0" smtClean="0"/>
              <a:t>گذارد</a:t>
            </a:r>
            <a:r>
              <a:rPr lang="fa-IR" dirty="0"/>
              <a:t>.</a:t>
            </a:r>
            <a:endParaRPr lang="fa-IR" dirty="0" smtClean="0"/>
          </a:p>
          <a:p>
            <a:pPr algn="r" rtl="1"/>
            <a:r>
              <a:rPr lang="fa-IR" dirty="0" smtClean="0">
                <a:solidFill>
                  <a:srgbClr val="FF0000"/>
                </a:solidFill>
              </a:rPr>
              <a:t>تابع عامل </a:t>
            </a:r>
            <a:r>
              <a:rPr lang="fa-IR" dirty="0" smtClean="0"/>
              <a:t>یک نگاشت بین توالی درکها و عملها است.</a:t>
            </a:r>
          </a:p>
          <a:p>
            <a:pPr algn="r" rtl="1"/>
            <a:r>
              <a:rPr lang="fa-IR" dirty="0" smtClean="0">
                <a:solidFill>
                  <a:srgbClr val="FF0000"/>
                </a:solidFill>
              </a:rPr>
              <a:t>برنامه ی عامل </a:t>
            </a:r>
            <a:r>
              <a:rPr lang="fa-IR" dirty="0" smtClean="0"/>
              <a:t>که روی یک ماشین اجرا می شود این تابع را تولید می کند.</a:t>
            </a:r>
            <a:endParaRPr lang="en-US" dirty="0"/>
          </a:p>
        </p:txBody>
      </p:sp>
      <p:grpSp>
        <p:nvGrpSpPr>
          <p:cNvPr id="4" name="Group 3"/>
          <p:cNvGrpSpPr/>
          <p:nvPr/>
        </p:nvGrpSpPr>
        <p:grpSpPr>
          <a:xfrm>
            <a:off x="2209800" y="1352554"/>
            <a:ext cx="4692252" cy="1434703"/>
            <a:chOff x="2209800" y="3194447"/>
            <a:chExt cx="4692252" cy="1434703"/>
          </a:xfrm>
        </p:grpSpPr>
        <p:sp>
          <p:nvSpPr>
            <p:cNvPr id="5"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6"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7"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8" name="Group 10"/>
            <p:cNvGrpSpPr>
              <a:grpSpLocks/>
            </p:cNvGrpSpPr>
            <p:nvPr/>
          </p:nvGrpSpPr>
          <p:grpSpPr bwMode="auto">
            <a:xfrm>
              <a:off x="3077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9" name="Group 13"/>
            <p:cNvGrpSpPr>
              <a:grpSpLocks/>
            </p:cNvGrpSpPr>
            <p:nvPr/>
          </p:nvGrpSpPr>
          <p:grpSpPr bwMode="auto">
            <a:xfrm>
              <a:off x="2749152" y="3400425"/>
              <a:ext cx="1104900" cy="1059657"/>
              <a:chOff x="0" y="-6"/>
              <a:chExt cx="928" cy="890"/>
            </a:xfrm>
          </p:grpSpPr>
          <p:sp>
            <p:nvSpPr>
              <p:cNvPr id="16"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11"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12"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3"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4"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600" dirty="0">
                  <a:latin typeface="Calibri" pitchFamily="34" charset="0"/>
                </a:rPr>
                <a:t>Percepts</a:t>
              </a:r>
            </a:p>
          </p:txBody>
        </p:sp>
        <p:sp>
          <p:nvSpPr>
            <p:cNvPr id="15"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600" dirty="0">
                  <a:latin typeface="Calibri" pitchFamily="34" charset="0"/>
                </a:rPr>
                <a:t>Actions</a:t>
              </a:r>
            </a:p>
          </p:txBody>
        </p:sp>
      </p:grpSp>
    </p:spTree>
    <p:extLst>
      <p:ext uri="{BB962C8B-B14F-4D97-AF65-F5344CB8AC3E}">
        <p14:creationId xmlns:p14="http://schemas.microsoft.com/office/powerpoint/2010/main" val="17741275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PEAS:PAC-MAN</a:t>
            </a:r>
            <a:endParaRPr lang="en-US" dirty="0"/>
          </a:p>
        </p:txBody>
      </p:sp>
      <p:sp>
        <p:nvSpPr>
          <p:cNvPr id="3" name="Content Placeholder 2"/>
          <p:cNvSpPr>
            <a:spLocks noGrp="1"/>
          </p:cNvSpPr>
          <p:nvPr>
            <p:ph idx="1"/>
          </p:nvPr>
        </p:nvSpPr>
        <p:spPr>
          <a:xfrm>
            <a:off x="304800" y="1047753"/>
            <a:ext cx="6629400" cy="3581398"/>
          </a:xfrm>
        </p:spPr>
        <p:txBody>
          <a:bodyPr/>
          <a:lstStyle/>
          <a:p>
            <a:r>
              <a:rPr lang="en-US" dirty="0"/>
              <a:t>Performance measure</a:t>
            </a:r>
          </a:p>
          <a:p>
            <a:pPr lvl="1"/>
            <a:r>
              <a:rPr lang="en-US" dirty="0"/>
              <a:t>-1 per step; + 10 food; +500 win; -500 die;               +200 hit scared ghost</a:t>
            </a:r>
          </a:p>
          <a:p>
            <a:r>
              <a:rPr lang="en-US" dirty="0"/>
              <a:t>Environment</a:t>
            </a:r>
          </a:p>
          <a:p>
            <a:pPr lvl="1"/>
            <a:r>
              <a:rPr lang="en-US" dirty="0" err="1"/>
              <a:t>Pacman</a:t>
            </a:r>
            <a:r>
              <a:rPr lang="en-US" dirty="0"/>
              <a:t> dynamics (</a:t>
            </a:r>
            <a:r>
              <a:rPr lang="en-US" dirty="0" smtClean="0"/>
              <a:t>include </a:t>
            </a:r>
            <a:r>
              <a:rPr lang="en-US" dirty="0"/>
              <a:t>ghost behavior)</a:t>
            </a:r>
          </a:p>
          <a:p>
            <a:r>
              <a:rPr lang="en-US" dirty="0"/>
              <a:t>Actuators</a:t>
            </a:r>
          </a:p>
          <a:p>
            <a:pPr lvl="1"/>
            <a:r>
              <a:rPr lang="en-US" dirty="0"/>
              <a:t>Left Right Up Down or NSEW</a:t>
            </a:r>
          </a:p>
          <a:p>
            <a:r>
              <a:rPr lang="en-US" dirty="0"/>
              <a:t>Sensors</a:t>
            </a:r>
          </a:p>
          <a:p>
            <a:pPr lvl="1"/>
            <a:r>
              <a:rPr lang="en-US" dirty="0"/>
              <a:t>Entire state is visible (except power pellet duration)</a:t>
            </a:r>
          </a:p>
        </p:txBody>
      </p:sp>
      <p:pic>
        <p:nvPicPr>
          <p:cNvPr id="7" name="Picture 1"/>
          <p:cNvPicPr>
            <a:picLocks noChangeAspect="1" noChangeArrowheads="1"/>
          </p:cNvPicPr>
          <p:nvPr/>
        </p:nvPicPr>
        <p:blipFill rotWithShape="1">
          <a:blip r:embed="rId2" cstate="print"/>
          <a:srcRect l="-2" r="44802"/>
          <a:stretch/>
        </p:blipFill>
        <p:spPr bwMode="auto">
          <a:xfrm>
            <a:off x="5760720" y="1200154"/>
            <a:ext cx="3154680" cy="2531587"/>
          </a:xfrm>
          <a:prstGeom prst="rect">
            <a:avLst/>
          </a:prstGeom>
          <a:noFill/>
          <a:ln w="12700">
            <a:noFill/>
            <a:miter lim="800000"/>
            <a:headEnd/>
            <a:tailEnd/>
          </a:ln>
        </p:spPr>
      </p:pic>
    </p:spTree>
    <p:extLst>
      <p:ext uri="{BB962C8B-B14F-4D97-AF65-F5344CB8AC3E}">
        <p14:creationId xmlns:p14="http://schemas.microsoft.com/office/powerpoint/2010/main" val="7383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PEAS: </a:t>
            </a:r>
            <a:r>
              <a:rPr lang="fa-IR" dirty="0" smtClean="0"/>
              <a:t>تاکسی خودران</a:t>
            </a:r>
            <a:endParaRPr lang="en-US" dirty="0"/>
          </a:p>
        </p:txBody>
      </p:sp>
      <p:sp>
        <p:nvSpPr>
          <p:cNvPr id="3" name="Content Placeholder 2"/>
          <p:cNvSpPr>
            <a:spLocks noGrp="1"/>
          </p:cNvSpPr>
          <p:nvPr>
            <p:ph idx="1"/>
          </p:nvPr>
        </p:nvSpPr>
        <p:spPr>
          <a:xfrm>
            <a:off x="3581400" y="906117"/>
            <a:ext cx="5181600" cy="3546873"/>
          </a:xfrm>
        </p:spPr>
        <p:txBody>
          <a:bodyPr/>
          <a:lstStyle/>
          <a:p>
            <a:pPr algn="r" rtl="1"/>
            <a:r>
              <a:rPr lang="fa-IR" dirty="0" smtClean="0"/>
              <a:t>معیار کارآمدی</a:t>
            </a:r>
            <a:endParaRPr lang="en-US" dirty="0"/>
          </a:p>
          <a:p>
            <a:pPr lvl="1" algn="r" rtl="1"/>
            <a:r>
              <a:rPr lang="fa-IR" dirty="0" smtClean="0"/>
              <a:t>درآمد، رضایت مشتری، هزینه ی خودرو، جرائم، بیمه</a:t>
            </a:r>
          </a:p>
          <a:p>
            <a:pPr algn="r" rtl="1"/>
            <a:r>
              <a:rPr lang="fa-IR" dirty="0" smtClean="0"/>
              <a:t>محیط</a:t>
            </a:r>
            <a:endParaRPr lang="en-US" dirty="0"/>
          </a:p>
          <a:p>
            <a:pPr lvl="1" algn="r" rtl="1"/>
            <a:r>
              <a:rPr lang="fa-IR" dirty="0" smtClean="0"/>
              <a:t>خیابانها، دیگر راننده ها، مشتریان، آب و هوا، پلیس</a:t>
            </a:r>
          </a:p>
          <a:p>
            <a:pPr algn="r" rtl="1"/>
            <a:r>
              <a:rPr lang="fa-IR" dirty="0" smtClean="0"/>
              <a:t>محرکها</a:t>
            </a:r>
            <a:endParaRPr lang="en-US" dirty="0"/>
          </a:p>
          <a:p>
            <a:pPr lvl="1" algn="r" rtl="1"/>
            <a:r>
              <a:rPr lang="fa-IR" dirty="0" smtClean="0"/>
              <a:t>فرمان، ترمز، گاز، مانیتور، بلندگو</a:t>
            </a:r>
          </a:p>
          <a:p>
            <a:pPr algn="r" rtl="1"/>
            <a:r>
              <a:rPr lang="fa-IR" dirty="0" smtClean="0"/>
              <a:t>حسگرها</a:t>
            </a:r>
            <a:endParaRPr lang="en-US" dirty="0"/>
          </a:p>
          <a:p>
            <a:pPr lvl="1" algn="r" rtl="1"/>
            <a:r>
              <a:rPr lang="fa-IR" dirty="0" smtClean="0"/>
              <a:t>دوربین، رادار، حسگرهای موتور، میکروفن، </a:t>
            </a:r>
            <a:r>
              <a:rPr lang="en-US" dirty="0" smtClean="0"/>
              <a:t>GPS</a:t>
            </a:r>
            <a:endParaRPr lang="fa-IR" dirty="0" smtClean="0"/>
          </a:p>
        </p:txBody>
      </p:sp>
      <p:pic>
        <p:nvPicPr>
          <p:cNvPr id="6" name="Picture 5"/>
          <p:cNvPicPr>
            <a:picLocks noChangeAspect="1"/>
          </p:cNvPicPr>
          <p:nvPr/>
        </p:nvPicPr>
        <p:blipFill>
          <a:blip r:embed="rId2"/>
          <a:stretch>
            <a:fillRect/>
          </a:stretch>
        </p:blipFill>
        <p:spPr>
          <a:xfrm>
            <a:off x="533400" y="1123951"/>
            <a:ext cx="2243520" cy="3111206"/>
          </a:xfrm>
          <a:prstGeom prst="rect">
            <a:avLst/>
          </a:prstGeom>
        </p:spPr>
      </p:pic>
    </p:spTree>
    <p:extLst>
      <p:ext uri="{BB962C8B-B14F-4D97-AF65-F5344CB8AC3E}">
        <p14:creationId xmlns:p14="http://schemas.microsoft.com/office/powerpoint/2010/main" val="122718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504950"/>
            <a:ext cx="3672904" cy="2743200"/>
          </a:xfrm>
          <a:prstGeom prst="rect">
            <a:avLst/>
          </a:prstGeom>
        </p:spPr>
      </p:pic>
      <p:sp>
        <p:nvSpPr>
          <p:cNvPr id="2" name="Title 1"/>
          <p:cNvSpPr>
            <a:spLocks noGrp="1"/>
          </p:cNvSpPr>
          <p:nvPr>
            <p:ph type="title"/>
          </p:nvPr>
        </p:nvSpPr>
        <p:spPr/>
        <p:txBody>
          <a:bodyPr/>
          <a:lstStyle/>
          <a:p>
            <a:r>
              <a:rPr lang="en-US" dirty="0"/>
              <a:t>PEAS: </a:t>
            </a:r>
            <a:r>
              <a:rPr lang="fa-IR" dirty="0" smtClean="0"/>
              <a:t>سامانه تشخیص پزشکی</a:t>
            </a:r>
            <a:endParaRPr lang="en-US" dirty="0"/>
          </a:p>
        </p:txBody>
      </p:sp>
      <p:sp>
        <p:nvSpPr>
          <p:cNvPr id="6" name="Content Placeholder 2"/>
          <p:cNvSpPr txBox="1">
            <a:spLocks/>
          </p:cNvSpPr>
          <p:nvPr/>
        </p:nvSpPr>
        <p:spPr bwMode="auto">
          <a:xfrm>
            <a:off x="3505200" y="1200150"/>
            <a:ext cx="5181600" cy="3546873"/>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B Zar" pitchFamily="2" charset="-78"/>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cs typeface="B Zar" pitchFamily="2" charset="-78"/>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cs typeface="B Zar" pitchFamily="2" charset="-78"/>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cs typeface="B Zar" pitchFamily="2" charset="-78"/>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cs typeface="B Zar" pitchFamily="2" charset="-78"/>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algn="r" rtl="1"/>
            <a:r>
              <a:rPr lang="fa-IR" dirty="0" smtClean="0"/>
              <a:t>معیار کارآمدی</a:t>
            </a:r>
            <a:endParaRPr lang="en-US" dirty="0" smtClean="0"/>
          </a:p>
          <a:p>
            <a:pPr lvl="1" algn="r" rtl="1"/>
            <a:r>
              <a:rPr lang="fa-IR" dirty="0" smtClean="0"/>
              <a:t>سلامتی بیمار، هزینه درمان</a:t>
            </a:r>
          </a:p>
          <a:p>
            <a:pPr algn="r" rtl="1"/>
            <a:r>
              <a:rPr lang="fa-IR" dirty="0" smtClean="0"/>
              <a:t>محیط</a:t>
            </a:r>
            <a:endParaRPr lang="en-US" dirty="0" smtClean="0"/>
          </a:p>
          <a:p>
            <a:pPr lvl="1" algn="r" rtl="1"/>
            <a:r>
              <a:rPr lang="fa-IR" dirty="0" smtClean="0"/>
              <a:t>بیماران، کادر پزشکی، بیمه ها، دادگاه</a:t>
            </a:r>
          </a:p>
          <a:p>
            <a:pPr algn="r" rtl="1"/>
            <a:r>
              <a:rPr lang="fa-IR" dirty="0" smtClean="0"/>
              <a:t>محرکها</a:t>
            </a:r>
            <a:endParaRPr lang="en-US" dirty="0" smtClean="0"/>
          </a:p>
          <a:p>
            <a:pPr lvl="1" algn="r" rtl="1"/>
            <a:r>
              <a:rPr lang="fa-IR" dirty="0" smtClean="0"/>
              <a:t>ایمیل، نمایشگر</a:t>
            </a:r>
          </a:p>
          <a:p>
            <a:pPr algn="r" rtl="1"/>
            <a:r>
              <a:rPr lang="fa-IR" dirty="0" smtClean="0"/>
              <a:t>حسگرها</a:t>
            </a:r>
            <a:endParaRPr lang="en-US" dirty="0" smtClean="0"/>
          </a:p>
          <a:p>
            <a:pPr lvl="1" algn="r" rtl="1"/>
            <a:r>
              <a:rPr lang="fa-IR" dirty="0" smtClean="0"/>
              <a:t>کیبرد، ماوس</a:t>
            </a:r>
          </a:p>
        </p:txBody>
      </p:sp>
    </p:spTree>
    <p:extLst>
      <p:ext uri="{BB962C8B-B14F-4D97-AF65-F5344CB8AC3E}">
        <p14:creationId xmlns:p14="http://schemas.microsoft.com/office/powerpoint/2010/main" val="310103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انواع محیط</a:t>
            </a:r>
            <a:endParaRPr lang="en-US" dirty="0"/>
          </a:p>
        </p:txBody>
      </p:sp>
      <p:graphicFrame>
        <p:nvGraphicFramePr>
          <p:cNvPr id="4" name="Content Placeholder 3"/>
          <p:cNvGraphicFramePr>
            <a:graphicFrameLocks noGrp="1"/>
          </p:cNvGraphicFramePr>
          <p:nvPr>
            <p:ph idx="1"/>
          </p:nvPr>
        </p:nvGraphicFramePr>
        <p:xfrm>
          <a:off x="381000" y="1047750"/>
          <a:ext cx="8534400" cy="3657600"/>
        </p:xfrm>
        <a:graphic>
          <a:graphicData uri="http://schemas.openxmlformats.org/drawingml/2006/table">
            <a:tbl>
              <a:tblPr firstRow="1" bandRow="1">
                <a:tableStyleId>{17292A2E-F333-43FB-9621-5CBBE7FDCDCB}</a:tableStyleId>
              </a:tblPr>
              <a:tblGrid>
                <a:gridCol w="312420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371600">
                  <a:extLst>
                    <a:ext uri="{9D8B030D-6E8A-4147-A177-3AD203B41FA5}">
                      <a16:colId xmlns:a16="http://schemas.microsoft.com/office/drawing/2014/main" xmlns="" val="20003"/>
                    </a:ext>
                  </a:extLst>
                </a:gridCol>
                <a:gridCol w="1143000">
                  <a:extLst>
                    <a:ext uri="{9D8B030D-6E8A-4147-A177-3AD203B41FA5}">
                      <a16:colId xmlns:a16="http://schemas.microsoft.com/office/drawing/2014/main" xmlns="" val="20004"/>
                    </a:ext>
                  </a:extLst>
                </a:gridCol>
              </a:tblGrid>
              <a:tr h="457200">
                <a:tc>
                  <a:txBody>
                    <a:bodyPr/>
                    <a:lstStyle/>
                    <a:p>
                      <a:endParaRPr lang="en-US" sz="1400" dirty="0"/>
                    </a:p>
                  </a:txBody>
                  <a:tcPr/>
                </a:tc>
                <a:tc>
                  <a:txBody>
                    <a:bodyPr/>
                    <a:lstStyle/>
                    <a:p>
                      <a:r>
                        <a:rPr lang="en-US" sz="1800" dirty="0" err="1">
                          <a:solidFill>
                            <a:srgbClr val="FFFF00"/>
                          </a:solidFill>
                        </a:rPr>
                        <a:t>Pacman</a:t>
                      </a:r>
                      <a:endParaRPr lang="en-US" sz="1800" dirty="0">
                        <a:solidFill>
                          <a:srgbClr val="FFFF00"/>
                        </a:solidFill>
                      </a:endParaRPr>
                    </a:p>
                  </a:txBody>
                  <a:tcPr/>
                </a:tc>
                <a:tc>
                  <a:txBody>
                    <a:bodyPr/>
                    <a:lstStyle/>
                    <a:p>
                      <a:r>
                        <a:rPr lang="en-US" sz="1800" dirty="0">
                          <a:solidFill>
                            <a:srgbClr val="FFFF00"/>
                          </a:solidFill>
                        </a:rPr>
                        <a:t>Backgammon</a:t>
                      </a:r>
                    </a:p>
                  </a:txBody>
                  <a:tcPr/>
                </a:tc>
                <a:tc>
                  <a:txBody>
                    <a:bodyPr/>
                    <a:lstStyle/>
                    <a:p>
                      <a:r>
                        <a:rPr lang="en-US" sz="1800" dirty="0">
                          <a:solidFill>
                            <a:srgbClr val="FFFF00"/>
                          </a:solidFill>
                        </a:rPr>
                        <a:t>Diagnosis</a:t>
                      </a:r>
                    </a:p>
                  </a:txBody>
                  <a:tcPr/>
                </a:tc>
                <a:tc>
                  <a:txBody>
                    <a:bodyPr/>
                    <a:lstStyle/>
                    <a:p>
                      <a:r>
                        <a:rPr lang="en-US" sz="1800" dirty="0">
                          <a:solidFill>
                            <a:srgbClr val="FFFF00"/>
                          </a:solidFill>
                        </a:rPr>
                        <a:t>Taxi</a:t>
                      </a:r>
                    </a:p>
                  </a:txBody>
                  <a:tcPr/>
                </a:tc>
                <a:extLst>
                  <a:ext uri="{0D108BD9-81ED-4DB2-BD59-A6C34878D82A}">
                    <a16:rowId xmlns:a16="http://schemas.microsoft.com/office/drawing/2014/main" xmlns="" val="10000"/>
                  </a:ext>
                </a:extLst>
              </a:tr>
              <a:tr h="457200">
                <a:tc>
                  <a:txBody>
                    <a:bodyPr/>
                    <a:lstStyle/>
                    <a:p>
                      <a:r>
                        <a:rPr lang="en-US" sz="1800" dirty="0"/>
                        <a:t>Fully or partially</a:t>
                      </a:r>
                      <a:r>
                        <a:rPr lang="en-US" sz="1800" baseline="0" dirty="0"/>
                        <a:t> observable</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10001"/>
                  </a:ext>
                </a:extLst>
              </a:tr>
              <a:tr h="457200">
                <a:tc>
                  <a:txBody>
                    <a:bodyPr/>
                    <a:lstStyle/>
                    <a:p>
                      <a:r>
                        <a:rPr lang="en-US" sz="1800" baseline="0" dirty="0"/>
                        <a:t>Single-agent or </a:t>
                      </a:r>
                      <a:r>
                        <a:rPr lang="en-US" sz="1800" baseline="0" dirty="0" err="1"/>
                        <a:t>multiagent</a:t>
                      </a:r>
                      <a:endParaRPr lang="en-US" sz="1800" baseline="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10002"/>
                  </a:ext>
                </a:extLst>
              </a:tr>
              <a:tr h="457200">
                <a:tc>
                  <a:txBody>
                    <a:bodyPr/>
                    <a:lstStyle/>
                    <a:p>
                      <a:r>
                        <a:rPr lang="en-US" sz="1800" baseline="0" dirty="0"/>
                        <a:t>Deterministic or stochastic</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10003"/>
                  </a:ext>
                </a:extLst>
              </a:tr>
              <a:tr h="457200">
                <a:tc>
                  <a:txBody>
                    <a:bodyPr/>
                    <a:lstStyle/>
                    <a:p>
                      <a:r>
                        <a:rPr lang="en-US" sz="1800" baseline="0" dirty="0"/>
                        <a:t>Static or dynamic</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10004"/>
                  </a:ext>
                </a:extLst>
              </a:tr>
              <a:tr h="457200">
                <a:tc>
                  <a:txBody>
                    <a:bodyPr/>
                    <a:lstStyle/>
                    <a:p>
                      <a:r>
                        <a:rPr lang="en-US" sz="1800" baseline="0" dirty="0"/>
                        <a:t>Discrete or continuous</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10005"/>
                  </a:ext>
                </a:extLst>
              </a:tr>
              <a:tr h="457200">
                <a:tc>
                  <a:txBody>
                    <a:bodyPr/>
                    <a:lstStyle/>
                    <a:p>
                      <a:r>
                        <a:rPr lang="en-US" sz="1800" baseline="0" dirty="0"/>
                        <a:t>Known physics?</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10006"/>
                  </a:ext>
                </a:extLst>
              </a:tr>
              <a:tr h="457200">
                <a:tc>
                  <a:txBody>
                    <a:bodyPr/>
                    <a:lstStyle/>
                    <a:p>
                      <a:r>
                        <a:rPr lang="en-US" sz="1800" baseline="0" dirty="0"/>
                        <a:t>Known perf. measure?</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3003842893"/>
                  </a:ext>
                </a:extLst>
              </a:tr>
            </a:tbl>
          </a:graphicData>
        </a:graphic>
      </p:graphicFrame>
    </p:spTree>
    <p:extLst>
      <p:ext uri="{BB962C8B-B14F-4D97-AF65-F5344CB8AC3E}">
        <p14:creationId xmlns:p14="http://schemas.microsoft.com/office/powerpoint/2010/main" val="2887207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طراحی عامل</a:t>
            </a:r>
            <a:endParaRPr lang="en-US" dirty="0"/>
          </a:p>
        </p:txBody>
      </p:sp>
      <p:sp>
        <p:nvSpPr>
          <p:cNvPr id="3" name="Content Placeholder 2"/>
          <p:cNvSpPr>
            <a:spLocks noGrp="1"/>
          </p:cNvSpPr>
          <p:nvPr>
            <p:ph idx="1"/>
          </p:nvPr>
        </p:nvSpPr>
        <p:spPr/>
        <p:txBody>
          <a:bodyPr/>
          <a:lstStyle/>
          <a:p>
            <a:pPr algn="r" rtl="1"/>
            <a:r>
              <a:rPr lang="fa-IR" b="1" dirty="0" smtClean="0"/>
              <a:t>نوع محیط تاثیر </a:t>
            </a:r>
            <a:r>
              <a:rPr lang="fa-IR" b="1" dirty="0" smtClean="0"/>
              <a:t>زیادی </a:t>
            </a:r>
            <a:r>
              <a:rPr lang="fa-IR" b="1" dirty="0" smtClean="0"/>
              <a:t>روی طراحی عامل دارد</a:t>
            </a:r>
            <a:endParaRPr lang="en-US" b="1" dirty="0"/>
          </a:p>
          <a:p>
            <a:pPr lvl="1" algn="r" rtl="1"/>
            <a:r>
              <a:rPr lang="fa-IR" b="1" i="1" dirty="0">
                <a:solidFill>
                  <a:srgbClr val="0000FF"/>
                </a:solidFill>
              </a:rPr>
              <a:t>قابلیت مشاهده ی جزیی– </a:t>
            </a:r>
            <a:r>
              <a:rPr lang="fa-IR" dirty="0"/>
              <a:t>عامل به </a:t>
            </a:r>
            <a:r>
              <a:rPr lang="fa-IR" dirty="0" smtClean="0">
                <a:solidFill>
                  <a:srgbClr val="FF0000"/>
                </a:solidFill>
              </a:rPr>
              <a:t>حافظه </a:t>
            </a:r>
            <a:r>
              <a:rPr lang="fa-IR" dirty="0" smtClean="0"/>
              <a:t>(</a:t>
            </a:r>
            <a:r>
              <a:rPr lang="fa-IR" dirty="0"/>
              <a:t>حالت داخلی) نیاز دارد.</a:t>
            </a:r>
          </a:p>
          <a:p>
            <a:pPr lvl="1" algn="r" rtl="1"/>
            <a:r>
              <a:rPr lang="fa-IR" b="1" i="1" dirty="0" smtClean="0">
                <a:solidFill>
                  <a:srgbClr val="0000FF"/>
                </a:solidFill>
              </a:rPr>
              <a:t>تصادفی– </a:t>
            </a:r>
            <a:r>
              <a:rPr lang="fa-IR" dirty="0"/>
              <a:t>عامل </a:t>
            </a:r>
            <a:r>
              <a:rPr lang="fa-IR" dirty="0" smtClean="0"/>
              <a:t>باید برای </a:t>
            </a:r>
            <a:r>
              <a:rPr lang="fa-IR" dirty="0" smtClean="0">
                <a:solidFill>
                  <a:srgbClr val="FF0000"/>
                </a:solidFill>
              </a:rPr>
              <a:t>موارد احتمالی </a:t>
            </a:r>
            <a:r>
              <a:rPr lang="fa-IR" dirty="0" smtClean="0"/>
              <a:t>آماده باشد. </a:t>
            </a:r>
          </a:p>
          <a:p>
            <a:pPr lvl="1" algn="r" rtl="1"/>
            <a:r>
              <a:rPr lang="fa-IR" b="1" i="1" dirty="0" smtClean="0">
                <a:solidFill>
                  <a:srgbClr val="0000FF"/>
                </a:solidFill>
              </a:rPr>
              <a:t>چندعامله– </a:t>
            </a:r>
            <a:r>
              <a:rPr lang="fa-IR" dirty="0"/>
              <a:t>عامل </a:t>
            </a:r>
            <a:r>
              <a:rPr lang="fa-IR" dirty="0" smtClean="0"/>
              <a:t>ممکن است به رفتار </a:t>
            </a:r>
            <a:r>
              <a:rPr lang="fa-IR" dirty="0" smtClean="0">
                <a:solidFill>
                  <a:srgbClr val="FF0000"/>
                </a:solidFill>
              </a:rPr>
              <a:t>تصادفی </a:t>
            </a:r>
            <a:r>
              <a:rPr lang="fa-IR" dirty="0" smtClean="0"/>
              <a:t>نیاز</a:t>
            </a:r>
            <a:r>
              <a:rPr lang="fa-IR" dirty="0" smtClean="0">
                <a:solidFill>
                  <a:srgbClr val="FF0000"/>
                </a:solidFill>
              </a:rPr>
              <a:t> </a:t>
            </a:r>
            <a:r>
              <a:rPr lang="fa-IR" dirty="0" smtClean="0"/>
              <a:t>داشته باشد</a:t>
            </a:r>
            <a:r>
              <a:rPr lang="fa-IR" dirty="0"/>
              <a:t>. </a:t>
            </a:r>
            <a:endParaRPr lang="fa-IR" dirty="0" smtClean="0"/>
          </a:p>
          <a:p>
            <a:pPr lvl="1" algn="r" rtl="1"/>
            <a:r>
              <a:rPr lang="fa-IR" b="1" i="1" dirty="0" smtClean="0">
                <a:solidFill>
                  <a:srgbClr val="0000FF"/>
                </a:solidFill>
              </a:rPr>
              <a:t>ایستا– </a:t>
            </a:r>
            <a:r>
              <a:rPr lang="fa-IR" dirty="0"/>
              <a:t>عامل </a:t>
            </a:r>
            <a:r>
              <a:rPr lang="fa-IR" dirty="0" smtClean="0"/>
              <a:t>زمان لازم برای محاسبه ی تصمیم عاقلانه را </a:t>
            </a:r>
            <a:r>
              <a:rPr lang="fa-IR" dirty="0" smtClean="0"/>
              <a:t>دارد.</a:t>
            </a:r>
            <a:endParaRPr lang="fa-IR" dirty="0"/>
          </a:p>
          <a:p>
            <a:pPr lvl="1" algn="r" rtl="1"/>
            <a:r>
              <a:rPr lang="fa-IR" b="1" i="1" dirty="0" smtClean="0">
                <a:solidFill>
                  <a:srgbClr val="0000FF"/>
                </a:solidFill>
              </a:rPr>
              <a:t>زمان پیوسته– </a:t>
            </a:r>
            <a:r>
              <a:rPr lang="fa-IR" dirty="0"/>
              <a:t>عامل باید </a:t>
            </a:r>
            <a:r>
              <a:rPr lang="fa-IR" dirty="0" smtClean="0"/>
              <a:t>برنامه ی کنترلی را به طور دائم اجرا کند.</a:t>
            </a:r>
          </a:p>
          <a:p>
            <a:pPr lvl="1" algn="r" rtl="1"/>
            <a:r>
              <a:rPr lang="fa-IR" b="1" i="1" dirty="0" smtClean="0">
                <a:solidFill>
                  <a:srgbClr val="0000FF"/>
                </a:solidFill>
              </a:rPr>
              <a:t>فیزیک نامعلوم– </a:t>
            </a:r>
            <a:r>
              <a:rPr lang="fa-IR" dirty="0"/>
              <a:t>عامل </a:t>
            </a:r>
            <a:r>
              <a:rPr lang="fa-IR" dirty="0" smtClean="0"/>
              <a:t>به </a:t>
            </a:r>
            <a:r>
              <a:rPr lang="fa-IR" dirty="0" smtClean="0">
                <a:solidFill>
                  <a:srgbClr val="FF0000"/>
                </a:solidFill>
              </a:rPr>
              <a:t>اکتشاف</a:t>
            </a:r>
            <a:r>
              <a:rPr lang="fa-IR" dirty="0" smtClean="0"/>
              <a:t> نیاز دارد</a:t>
            </a:r>
          </a:p>
          <a:p>
            <a:pPr lvl="1" algn="r" rtl="1"/>
            <a:r>
              <a:rPr lang="fa-IR" b="1" i="1" dirty="0" smtClean="0">
                <a:solidFill>
                  <a:srgbClr val="0000FF"/>
                </a:solidFill>
              </a:rPr>
              <a:t>معیارهای کارآیی نامعلوم– </a:t>
            </a:r>
            <a:r>
              <a:rPr lang="fa-IR" dirty="0" smtClean="0"/>
              <a:t>تعامل با عامل انسانی</a:t>
            </a:r>
            <a:endParaRPr lang="fa-IR" dirty="0"/>
          </a:p>
        </p:txBody>
      </p:sp>
    </p:spTree>
    <p:extLst>
      <p:ext uri="{BB962C8B-B14F-4D97-AF65-F5344CB8AC3E}">
        <p14:creationId xmlns:p14="http://schemas.microsoft.com/office/powerpoint/2010/main" val="1815706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reflex agents</a:t>
            </a:r>
          </a:p>
        </p:txBody>
      </p:sp>
      <p:pic>
        <p:nvPicPr>
          <p:cNvPr id="4" name="Picture 3" descr="simple-reflex-agen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205" y="871758"/>
            <a:ext cx="6156799" cy="3909792"/>
          </a:xfrm>
          <a:prstGeom prst="rect">
            <a:avLst/>
          </a:prstGeom>
        </p:spPr>
      </p:pic>
    </p:spTree>
    <p:extLst>
      <p:ext uri="{BB962C8B-B14F-4D97-AF65-F5344CB8AC3E}">
        <p14:creationId xmlns:p14="http://schemas.microsoft.com/office/powerpoint/2010/main" val="911367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pic>
        <p:nvPicPr>
          <p:cNvPr id="2050" name="Picture 2" descr="cover">
            <a:extLst>
              <a:ext uri="{FF2B5EF4-FFF2-40B4-BE49-F238E27FC236}">
                <a16:creationId xmlns:a16="http://schemas.microsoft.com/office/drawing/2014/main" xmlns="" id="{44790727-FA2C-AC49-BAD2-0738D55F6C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2787" y="1504950"/>
            <a:ext cx="2638425" cy="33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720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Pacman </a:t>
            </a:r>
            <a:r>
              <a:rPr lang="en-US" b="1" i="1" dirty="0">
                <a:solidFill>
                  <a:srgbClr val="FF0000"/>
                </a:solidFill>
              </a:rPr>
              <a:t>agent program</a:t>
            </a:r>
            <a:r>
              <a:rPr lang="en-US" dirty="0"/>
              <a:t> in Python</a:t>
            </a:r>
          </a:p>
        </p:txBody>
      </p:sp>
      <p:sp>
        <p:nvSpPr>
          <p:cNvPr id="3" name="Content Placeholder 2"/>
          <p:cNvSpPr>
            <a:spLocks noGrp="1"/>
          </p:cNvSpPr>
          <p:nvPr>
            <p:ph idx="1"/>
          </p:nvPr>
        </p:nvSpPr>
        <p:spPr/>
        <p:txBody>
          <a:bodyPr/>
          <a:lstStyle/>
          <a:p>
            <a:pPr marL="0" indent="0">
              <a:buNone/>
            </a:pPr>
            <a:r>
              <a:rPr lang="en-US" dirty="0">
                <a:solidFill>
                  <a:srgbClr val="D500D6"/>
                </a:solidFill>
              </a:rPr>
              <a:t>class</a:t>
            </a:r>
            <a:r>
              <a:rPr lang="en-US" dirty="0"/>
              <a:t> </a:t>
            </a:r>
            <a:r>
              <a:rPr lang="en-US" dirty="0" err="1">
                <a:solidFill>
                  <a:srgbClr val="008000"/>
                </a:solidFill>
              </a:rPr>
              <a:t>GoWestAgent</a:t>
            </a:r>
            <a:r>
              <a:rPr lang="en-US" dirty="0"/>
              <a:t>(Agent):</a:t>
            </a:r>
          </a:p>
          <a:p>
            <a:pPr marL="0" indent="0">
              <a:buNone/>
            </a:pPr>
            <a:endParaRPr lang="en-US" dirty="0"/>
          </a:p>
          <a:p>
            <a:pPr marL="0" indent="0">
              <a:buNone/>
            </a:pPr>
            <a:r>
              <a:rPr lang="en-US" dirty="0"/>
              <a:t>    </a:t>
            </a:r>
            <a:r>
              <a:rPr lang="en-US" dirty="0" err="1">
                <a:solidFill>
                  <a:srgbClr val="D500D6"/>
                </a:solidFill>
              </a:rPr>
              <a:t>def</a:t>
            </a:r>
            <a:r>
              <a:rPr lang="en-US" dirty="0"/>
              <a:t> </a:t>
            </a:r>
            <a:r>
              <a:rPr lang="en-US" dirty="0" err="1">
                <a:solidFill>
                  <a:srgbClr val="0000FF"/>
                </a:solidFill>
              </a:rPr>
              <a:t>getAction</a:t>
            </a:r>
            <a:r>
              <a:rPr lang="en-US" dirty="0"/>
              <a:t>(</a:t>
            </a:r>
            <a:r>
              <a:rPr lang="en-US" dirty="0">
                <a:solidFill>
                  <a:srgbClr val="D500D6"/>
                </a:solidFill>
              </a:rPr>
              <a:t>self</a:t>
            </a:r>
            <a:r>
              <a:rPr lang="en-US" dirty="0"/>
              <a:t>, percept):</a:t>
            </a:r>
          </a:p>
          <a:p>
            <a:pPr marL="0" indent="0">
              <a:buNone/>
            </a:pPr>
            <a:r>
              <a:rPr lang="en-US" dirty="0"/>
              <a:t>        </a:t>
            </a:r>
            <a:r>
              <a:rPr lang="en-US" dirty="0">
                <a:solidFill>
                  <a:srgbClr val="D500D6"/>
                </a:solidFill>
              </a:rPr>
              <a:t>if</a:t>
            </a:r>
            <a:r>
              <a:rPr lang="en-US" dirty="0"/>
              <a:t> </a:t>
            </a:r>
            <a:r>
              <a:rPr lang="en-US" dirty="0" err="1"/>
              <a:t>Directions.WEST</a:t>
            </a:r>
            <a:r>
              <a:rPr lang="en-US" dirty="0"/>
              <a:t> </a:t>
            </a:r>
            <a:r>
              <a:rPr lang="en-US" dirty="0">
                <a:solidFill>
                  <a:srgbClr val="D500D6"/>
                </a:solidFill>
              </a:rPr>
              <a:t>in</a:t>
            </a:r>
            <a:r>
              <a:rPr lang="en-US" dirty="0"/>
              <a:t> </a:t>
            </a:r>
            <a:r>
              <a:rPr lang="en-US" dirty="0" err="1"/>
              <a:t>percept.getLegalPacmanActions</a:t>
            </a:r>
            <a:r>
              <a:rPr lang="en-US" dirty="0"/>
              <a:t>():</a:t>
            </a:r>
          </a:p>
          <a:p>
            <a:pPr marL="0" indent="0">
              <a:buNone/>
            </a:pPr>
            <a:r>
              <a:rPr lang="en-US" dirty="0"/>
              <a:t>            </a:t>
            </a:r>
            <a:r>
              <a:rPr lang="en-US" dirty="0">
                <a:solidFill>
                  <a:srgbClr val="D500D6"/>
                </a:solidFill>
              </a:rPr>
              <a:t>return</a:t>
            </a:r>
            <a:r>
              <a:rPr lang="en-US" dirty="0"/>
              <a:t> </a:t>
            </a:r>
            <a:r>
              <a:rPr lang="en-US" dirty="0" err="1"/>
              <a:t>Directions.WEST</a:t>
            </a:r>
            <a:endParaRPr lang="en-US" dirty="0"/>
          </a:p>
          <a:p>
            <a:pPr marL="0" indent="0">
              <a:buNone/>
            </a:pPr>
            <a:r>
              <a:rPr lang="en-US" dirty="0"/>
              <a:t>        </a:t>
            </a:r>
            <a:r>
              <a:rPr lang="en-US" dirty="0">
                <a:solidFill>
                  <a:srgbClr val="D500D6"/>
                </a:solidFill>
              </a:rPr>
              <a:t>else</a:t>
            </a:r>
            <a:r>
              <a:rPr lang="en-US" dirty="0"/>
              <a:t>:</a:t>
            </a:r>
          </a:p>
          <a:p>
            <a:pPr marL="0" indent="0">
              <a:buNone/>
            </a:pPr>
            <a:r>
              <a:rPr lang="en-US" dirty="0"/>
              <a:t>            </a:t>
            </a:r>
            <a:r>
              <a:rPr lang="en-US" dirty="0">
                <a:solidFill>
                  <a:srgbClr val="D500D6"/>
                </a:solidFill>
              </a:rPr>
              <a:t>return</a:t>
            </a:r>
            <a:r>
              <a:rPr lang="en-US" dirty="0"/>
              <a:t> </a:t>
            </a:r>
            <a:r>
              <a:rPr lang="en-US" dirty="0" err="1"/>
              <a:t>Directions.STOP</a:t>
            </a:r>
            <a:endParaRPr lang="en-US" dirty="0"/>
          </a:p>
        </p:txBody>
      </p:sp>
    </p:spTree>
    <p:extLst>
      <p:ext uri="{BB962C8B-B14F-4D97-AF65-F5344CB8AC3E}">
        <p14:creationId xmlns:p14="http://schemas.microsoft.com/office/powerpoint/2010/main" val="25276634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adjacent dot, if any</a:t>
            </a:r>
          </a:p>
        </p:txBody>
      </p:sp>
      <p:pic>
        <p:nvPicPr>
          <p:cNvPr id="4" name="Lecture2-demo1-v2.wmv">
            <a:hlinkClick r:id="" action="ppaction://media"/>
            <a:extLst>
              <a:ext uri="{FF2B5EF4-FFF2-40B4-BE49-F238E27FC236}">
                <a16:creationId xmlns:a16="http://schemas.microsoft.com/office/drawing/2014/main" xmlns="" id="{E3782A8B-5B8B-1E41-AB91-C2AF3274B3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3000" y="914400"/>
            <a:ext cx="7370445" cy="4171950"/>
          </a:xfrm>
          <a:prstGeom prst="rect">
            <a:avLst/>
          </a:prstGeom>
        </p:spPr>
      </p:pic>
    </p:spTree>
    <p:extLst>
      <p:ext uri="{BB962C8B-B14F-4D97-AF65-F5344CB8AC3E}">
        <p14:creationId xmlns:p14="http://schemas.microsoft.com/office/powerpoint/2010/main" val="774493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adjacent dot, if any</a:t>
            </a:r>
          </a:p>
        </p:txBody>
      </p:sp>
      <p:pic>
        <p:nvPicPr>
          <p:cNvPr id="4" name="Lecture2-demo2-v2.wmv">
            <a:hlinkClick r:id="" action="ppaction://media"/>
            <a:extLst>
              <a:ext uri="{FF2B5EF4-FFF2-40B4-BE49-F238E27FC236}">
                <a16:creationId xmlns:a16="http://schemas.microsoft.com/office/drawing/2014/main" xmlns="" id="{AABF5375-1D87-0847-9582-E257BF0B61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550" y="857250"/>
            <a:ext cx="7258050" cy="4108331"/>
          </a:xfrm>
          <a:prstGeom prst="rect">
            <a:avLst/>
          </a:prstGeom>
        </p:spPr>
      </p:pic>
    </p:spTree>
    <p:extLst>
      <p:ext uri="{BB962C8B-B14F-4D97-AF65-F5344CB8AC3E}">
        <p14:creationId xmlns:p14="http://schemas.microsoft.com/office/powerpoint/2010/main" val="20936930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Pacman</a:t>
            </a:r>
            <a:r>
              <a:rPr lang="en-US" dirty="0"/>
              <a:t> agent contd.</a:t>
            </a:r>
          </a:p>
        </p:txBody>
      </p:sp>
      <p:sp>
        <p:nvSpPr>
          <p:cNvPr id="3" name="Content Placeholder 2"/>
          <p:cNvSpPr>
            <a:spLocks noGrp="1"/>
          </p:cNvSpPr>
          <p:nvPr>
            <p:ph idx="1"/>
          </p:nvPr>
        </p:nvSpPr>
        <p:spPr/>
        <p:txBody>
          <a:bodyPr/>
          <a:lstStyle/>
          <a:p>
            <a:pPr algn="r" rtl="1"/>
            <a:r>
              <a:rPr lang="fa-IR" dirty="0" smtClean="0"/>
              <a:t>آیا می توان کاری کرد که این عامل در همه ی محیطهای </a:t>
            </a:r>
            <a:r>
              <a:rPr lang="en-US" dirty="0" err="1" smtClean="0"/>
              <a:t>Pacman</a:t>
            </a:r>
            <a:r>
              <a:rPr lang="fa-IR" dirty="0" smtClean="0"/>
              <a:t> خوب عمل کند؟</a:t>
            </a:r>
          </a:p>
          <a:p>
            <a:pPr lvl="1" algn="r" rtl="1"/>
            <a:r>
              <a:rPr lang="fa-IR" dirty="0" smtClean="0"/>
              <a:t>خیر- محیط </a:t>
            </a:r>
            <a:r>
              <a:rPr lang="en-US" dirty="0" err="1" smtClean="0"/>
              <a:t>Pacman</a:t>
            </a:r>
            <a:r>
              <a:rPr lang="fa-IR" dirty="0" smtClean="0"/>
              <a:t> کاملا قابل مشاهده نیست</a:t>
            </a:r>
          </a:p>
          <a:p>
            <a:pPr lvl="1" algn="r" rtl="1"/>
            <a:r>
              <a:rPr lang="fa-IR" dirty="0" smtClean="0"/>
              <a:t>در غیر اینصورت بله- استفاده از جدول جست و جو</a:t>
            </a:r>
          </a:p>
          <a:p>
            <a:pPr lvl="1" algn="r" rtl="1"/>
            <a:r>
              <a:rPr lang="fa-IR" dirty="0" smtClean="0"/>
              <a:t>اما اندازه ی این جدول خیلی بزرگ خواهد بود. </a:t>
            </a:r>
            <a:endParaRPr lang="en-US" dirty="0" smtClean="0"/>
          </a:p>
        </p:txBody>
      </p:sp>
    </p:spTree>
    <p:extLst>
      <p:ext uri="{BB962C8B-B14F-4D97-AF65-F5344CB8AC3E}">
        <p14:creationId xmlns:p14="http://schemas.microsoft.com/office/powerpoint/2010/main" val="3035692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Reflex agents with state</a:t>
            </a:r>
          </a:p>
        </p:txBody>
      </p:sp>
      <p:pic>
        <p:nvPicPr>
          <p:cNvPr id="4" name="Picture 3" descr="model-based-reflex-agen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3" y="868376"/>
            <a:ext cx="6172201" cy="3942099"/>
          </a:xfrm>
          <a:prstGeom prst="rect">
            <a:avLst/>
          </a:prstGeom>
        </p:spPr>
      </p:pic>
    </p:spTree>
    <p:extLst>
      <p:ext uri="{BB962C8B-B14F-4D97-AF65-F5344CB8AC3E}">
        <p14:creationId xmlns:p14="http://schemas.microsoft.com/office/powerpoint/2010/main" val="1332835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Goal-based agents</a:t>
            </a:r>
          </a:p>
        </p:txBody>
      </p:sp>
      <p:pic>
        <p:nvPicPr>
          <p:cNvPr id="4" name="Picture 3" descr="goal-based-agen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895354"/>
            <a:ext cx="6172200" cy="3927763"/>
          </a:xfrm>
          <a:prstGeom prst="rect">
            <a:avLst/>
          </a:prstGeom>
        </p:spPr>
      </p:pic>
    </p:spTree>
    <p:extLst>
      <p:ext uri="{BB962C8B-B14F-4D97-AF65-F5344CB8AC3E}">
        <p14:creationId xmlns:p14="http://schemas.microsoft.com/office/powerpoint/2010/main" val="33838080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4A8A61-F567-0049-8791-FEEFE5106F99}"/>
              </a:ext>
            </a:extLst>
          </p:cNvPr>
          <p:cNvSpPr>
            <a:spLocks noGrp="1"/>
          </p:cNvSpPr>
          <p:nvPr>
            <p:ph type="title"/>
          </p:nvPr>
        </p:nvSpPr>
        <p:spPr/>
        <p:txBody>
          <a:bodyPr/>
          <a:lstStyle/>
          <a:p>
            <a:r>
              <a:rPr lang="en-US" dirty="0"/>
              <a:t>Spectrum of representations</a:t>
            </a:r>
          </a:p>
        </p:txBody>
      </p:sp>
      <p:pic>
        <p:nvPicPr>
          <p:cNvPr id="6" name="Picture 5" descr="Diagram&#10;&#10;Description automatically generated">
            <a:extLst>
              <a:ext uri="{FF2B5EF4-FFF2-40B4-BE49-F238E27FC236}">
                <a16:creationId xmlns:a16="http://schemas.microsoft.com/office/drawing/2014/main" xmlns="" id="{8E74453D-3EF8-FD47-9E78-F02DC7E9D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18" y="1047750"/>
            <a:ext cx="8433564" cy="3048000"/>
          </a:xfrm>
          <a:prstGeom prst="rect">
            <a:avLst/>
          </a:prstGeom>
        </p:spPr>
      </p:pic>
      <p:pic>
        <p:nvPicPr>
          <p:cNvPr id="1025" name="Picture 1" descr="page1image40464576">
            <a:extLst>
              <a:ext uri="{FF2B5EF4-FFF2-40B4-BE49-F238E27FC236}">
                <a16:creationId xmlns:a16="http://schemas.microsoft.com/office/drawing/2014/main" xmlns="" id="{2793582B-5C1A-4542-92BE-D88D0BD4B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6200" cy="76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59567040">
            <a:extLst>
              <a:ext uri="{FF2B5EF4-FFF2-40B4-BE49-F238E27FC236}">
                <a16:creationId xmlns:a16="http://schemas.microsoft.com/office/drawing/2014/main" xmlns="" id="{C0AFF58E-EA5A-F54F-BF25-A85FCE2BA8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57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59564016">
            <a:extLst>
              <a:ext uri="{FF2B5EF4-FFF2-40B4-BE49-F238E27FC236}">
                <a16:creationId xmlns:a16="http://schemas.microsoft.com/office/drawing/2014/main" xmlns="" id="{0DFCB27D-7E46-144E-A06A-BDA0C80615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57200" cy="8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897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xmlns="" id="{3BF638E6-3172-C641-8CD9-D0136ED99B48}"/>
              </a:ext>
            </a:extLst>
          </p:cNvPr>
          <p:cNvCxnSpPr>
            <a:cxnSpLocks/>
          </p:cNvCxnSpPr>
          <p:nvPr/>
        </p:nvCxnSpPr>
        <p:spPr>
          <a:xfrm flipH="1">
            <a:off x="3654501" y="3286119"/>
            <a:ext cx="457816" cy="369163"/>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04FF0FC0-2EB1-E948-8F07-86631848E863}"/>
              </a:ext>
            </a:extLst>
          </p:cNvPr>
          <p:cNvCxnSpPr>
            <a:cxnSpLocks/>
          </p:cNvCxnSpPr>
          <p:nvPr/>
        </p:nvCxnSpPr>
        <p:spPr>
          <a:xfrm flipH="1">
            <a:off x="2858268" y="3972723"/>
            <a:ext cx="457816" cy="369163"/>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521F19B7-75EF-1745-919C-B3FB4A2DE735}"/>
              </a:ext>
            </a:extLst>
          </p:cNvPr>
          <p:cNvCxnSpPr>
            <a:cxnSpLocks/>
          </p:cNvCxnSpPr>
          <p:nvPr/>
        </p:nvCxnSpPr>
        <p:spPr>
          <a:xfrm flipH="1">
            <a:off x="5693914" y="3338895"/>
            <a:ext cx="457816" cy="369163"/>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xmlns="" id="{3A78F7C0-045A-9641-82CE-4E49DCFE0E9D}"/>
              </a:ext>
            </a:extLst>
          </p:cNvPr>
          <p:cNvGrpSpPr/>
          <p:nvPr/>
        </p:nvGrpSpPr>
        <p:grpSpPr>
          <a:xfrm>
            <a:off x="762000" y="2971800"/>
            <a:ext cx="3200955" cy="1749684"/>
            <a:chOff x="1016000" y="3962399"/>
            <a:chExt cx="4267939" cy="2332912"/>
          </a:xfrm>
        </p:grpSpPr>
        <p:cxnSp>
          <p:nvCxnSpPr>
            <p:cNvPr id="4" name="Straight Arrow Connector 3">
              <a:extLst>
                <a:ext uri="{FF2B5EF4-FFF2-40B4-BE49-F238E27FC236}">
                  <a16:creationId xmlns:a16="http://schemas.microsoft.com/office/drawing/2014/main" xmlns="" id="{B2DFCCC5-616D-0147-87F7-918DEF330388}"/>
                </a:ext>
              </a:extLst>
            </p:cNvPr>
            <p:cNvCxnSpPr>
              <a:cxnSpLocks/>
            </p:cNvCxnSpPr>
            <p:nvPr/>
          </p:nvCxnSpPr>
          <p:spPr>
            <a:xfrm flipH="1">
              <a:off x="2540739" y="3962400"/>
              <a:ext cx="2743200" cy="2209800"/>
            </a:xfrm>
            <a:prstGeom prst="straightConnector1">
              <a:avLst/>
            </a:prstGeom>
            <a:ln w="5715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7FB289B8-E22B-AA40-A78F-832CC990B7B3}"/>
                </a:ext>
              </a:extLst>
            </p:cNvPr>
            <p:cNvSpPr txBox="1"/>
            <p:nvPr/>
          </p:nvSpPr>
          <p:spPr>
            <a:xfrm>
              <a:off x="3729359" y="3962399"/>
              <a:ext cx="1152452" cy="492443"/>
            </a:xfrm>
            <a:prstGeom prst="rect">
              <a:avLst/>
            </a:prstGeom>
            <a:noFill/>
          </p:spPr>
          <p:txBody>
            <a:bodyPr wrap="none" rtlCol="0">
              <a:spAutoFit/>
            </a:bodyPr>
            <a:lstStyle/>
            <a:p>
              <a:r>
                <a:rPr lang="en-US" dirty="0">
                  <a:solidFill>
                    <a:srgbClr val="0033CC"/>
                  </a:solidFill>
                </a:rPr>
                <a:t>atomic</a:t>
              </a:r>
            </a:p>
          </p:txBody>
        </p:sp>
        <p:sp>
          <p:nvSpPr>
            <p:cNvPr id="11" name="TextBox 10">
              <a:extLst>
                <a:ext uri="{FF2B5EF4-FFF2-40B4-BE49-F238E27FC236}">
                  <a16:creationId xmlns:a16="http://schemas.microsoft.com/office/drawing/2014/main" xmlns="" id="{C9D16F88-4369-0946-B64C-85B7D7FD498E}"/>
                </a:ext>
              </a:extLst>
            </p:cNvPr>
            <p:cNvSpPr txBox="1"/>
            <p:nvPr/>
          </p:nvSpPr>
          <p:spPr>
            <a:xfrm>
              <a:off x="2634932" y="4697968"/>
              <a:ext cx="1357636" cy="492443"/>
            </a:xfrm>
            <a:prstGeom prst="rect">
              <a:avLst/>
            </a:prstGeom>
            <a:noFill/>
          </p:spPr>
          <p:txBody>
            <a:bodyPr wrap="none" rtlCol="0">
              <a:spAutoFit/>
            </a:bodyPr>
            <a:lstStyle/>
            <a:p>
              <a:r>
                <a:rPr lang="en-US" dirty="0">
                  <a:solidFill>
                    <a:srgbClr val="0033CC"/>
                  </a:solidFill>
                </a:rPr>
                <a:t>factored</a:t>
              </a:r>
            </a:p>
          </p:txBody>
        </p:sp>
        <p:sp>
          <p:nvSpPr>
            <p:cNvPr id="12" name="TextBox 11">
              <a:extLst>
                <a:ext uri="{FF2B5EF4-FFF2-40B4-BE49-F238E27FC236}">
                  <a16:creationId xmlns:a16="http://schemas.microsoft.com/office/drawing/2014/main" xmlns="" id="{50823FD5-ACF1-7240-A708-96E280EBF619}"/>
                </a:ext>
              </a:extLst>
            </p:cNvPr>
            <p:cNvSpPr txBox="1"/>
            <p:nvPr/>
          </p:nvSpPr>
          <p:spPr>
            <a:xfrm>
              <a:off x="1016000" y="5802868"/>
              <a:ext cx="1614117" cy="492443"/>
            </a:xfrm>
            <a:prstGeom prst="rect">
              <a:avLst/>
            </a:prstGeom>
            <a:noFill/>
          </p:spPr>
          <p:txBody>
            <a:bodyPr wrap="none" rtlCol="0">
              <a:spAutoFit/>
            </a:bodyPr>
            <a:lstStyle/>
            <a:p>
              <a:r>
                <a:rPr lang="en-US" dirty="0">
                  <a:solidFill>
                    <a:srgbClr val="0033CC"/>
                  </a:solidFill>
                </a:rPr>
                <a:t>structured</a:t>
              </a:r>
            </a:p>
          </p:txBody>
        </p:sp>
      </p:grpSp>
      <p:grpSp>
        <p:nvGrpSpPr>
          <p:cNvPr id="39" name="Group 38">
            <a:extLst>
              <a:ext uri="{FF2B5EF4-FFF2-40B4-BE49-F238E27FC236}">
                <a16:creationId xmlns:a16="http://schemas.microsoft.com/office/drawing/2014/main" xmlns="" id="{AFEE3BAA-0E66-E142-816B-806902FEF00C}"/>
              </a:ext>
            </a:extLst>
          </p:cNvPr>
          <p:cNvGrpSpPr/>
          <p:nvPr/>
        </p:nvGrpSpPr>
        <p:grpSpPr>
          <a:xfrm>
            <a:off x="3962954" y="2647948"/>
            <a:ext cx="3257550" cy="392504"/>
            <a:chOff x="5283939" y="3530595"/>
            <a:chExt cx="4343400" cy="523339"/>
          </a:xfrm>
        </p:grpSpPr>
        <p:cxnSp>
          <p:nvCxnSpPr>
            <p:cNvPr id="7" name="Straight Arrow Connector 6">
              <a:extLst>
                <a:ext uri="{FF2B5EF4-FFF2-40B4-BE49-F238E27FC236}">
                  <a16:creationId xmlns:a16="http://schemas.microsoft.com/office/drawing/2014/main" xmlns="" id="{919C13C0-38D9-D944-A743-3373B49F9A3C}"/>
                </a:ext>
              </a:extLst>
            </p:cNvPr>
            <p:cNvCxnSpPr>
              <a:cxnSpLocks/>
            </p:cNvCxnSpPr>
            <p:nvPr/>
          </p:nvCxnSpPr>
          <p:spPr>
            <a:xfrm>
              <a:off x="5283939" y="3962400"/>
              <a:ext cx="4343400" cy="0"/>
            </a:xfrm>
            <a:prstGeom prst="straightConnector1">
              <a:avLst/>
            </a:prstGeom>
            <a:ln w="57150">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96825202-044E-1941-B54E-F59E0848AC95}"/>
                </a:ext>
              </a:extLst>
            </p:cNvPr>
            <p:cNvSpPr txBox="1"/>
            <p:nvPr/>
          </p:nvSpPr>
          <p:spPr>
            <a:xfrm>
              <a:off x="5619650" y="3561491"/>
              <a:ext cx="1973189" cy="492443"/>
            </a:xfrm>
            <a:prstGeom prst="rect">
              <a:avLst/>
            </a:prstGeom>
            <a:noFill/>
          </p:spPr>
          <p:txBody>
            <a:bodyPr wrap="none" rtlCol="0">
              <a:spAutoFit/>
            </a:bodyPr>
            <a:lstStyle/>
            <a:p>
              <a:r>
                <a:rPr lang="en-US" dirty="0">
                  <a:solidFill>
                    <a:srgbClr val="008000"/>
                  </a:solidFill>
                </a:rPr>
                <a:t>deterministic</a:t>
              </a:r>
            </a:p>
          </p:txBody>
        </p:sp>
        <p:sp>
          <p:nvSpPr>
            <p:cNvPr id="15" name="TextBox 14">
              <a:extLst>
                <a:ext uri="{FF2B5EF4-FFF2-40B4-BE49-F238E27FC236}">
                  <a16:creationId xmlns:a16="http://schemas.microsoft.com/office/drawing/2014/main" xmlns="" id="{C79EAD96-7650-F44D-B183-FB41C39B06D7}"/>
                </a:ext>
              </a:extLst>
            </p:cNvPr>
            <p:cNvSpPr txBox="1"/>
            <p:nvPr/>
          </p:nvSpPr>
          <p:spPr>
            <a:xfrm>
              <a:off x="7965990" y="3530595"/>
              <a:ext cx="1614117" cy="492443"/>
            </a:xfrm>
            <a:prstGeom prst="rect">
              <a:avLst/>
            </a:prstGeom>
            <a:noFill/>
          </p:spPr>
          <p:txBody>
            <a:bodyPr wrap="none" rtlCol="0">
              <a:spAutoFit/>
            </a:bodyPr>
            <a:lstStyle/>
            <a:p>
              <a:r>
                <a:rPr lang="en-US" dirty="0">
                  <a:solidFill>
                    <a:srgbClr val="008000"/>
                  </a:solidFill>
                </a:rPr>
                <a:t>stochastic</a:t>
              </a:r>
            </a:p>
          </p:txBody>
        </p:sp>
      </p:grpSp>
      <p:grpSp>
        <p:nvGrpSpPr>
          <p:cNvPr id="37" name="Group 36">
            <a:extLst>
              <a:ext uri="{FF2B5EF4-FFF2-40B4-BE49-F238E27FC236}">
                <a16:creationId xmlns:a16="http://schemas.microsoft.com/office/drawing/2014/main" xmlns="" id="{980BB633-EDE3-9140-88C0-521D0CD1C98E}"/>
              </a:ext>
            </a:extLst>
          </p:cNvPr>
          <p:cNvGrpSpPr/>
          <p:nvPr/>
        </p:nvGrpSpPr>
        <p:grpSpPr>
          <a:xfrm>
            <a:off x="2895600" y="1085850"/>
            <a:ext cx="1107996" cy="1885950"/>
            <a:chOff x="3860802" y="1447800"/>
            <a:chExt cx="1477329" cy="2514600"/>
          </a:xfrm>
        </p:grpSpPr>
        <p:cxnSp>
          <p:nvCxnSpPr>
            <p:cNvPr id="3" name="Straight Arrow Connector 2">
              <a:extLst>
                <a:ext uri="{FF2B5EF4-FFF2-40B4-BE49-F238E27FC236}">
                  <a16:creationId xmlns:a16="http://schemas.microsoft.com/office/drawing/2014/main" xmlns="" id="{22912EDC-BB09-0542-94BA-135D8C8BEB0A}"/>
                </a:ext>
              </a:extLst>
            </p:cNvPr>
            <p:cNvCxnSpPr/>
            <p:nvPr/>
          </p:nvCxnSpPr>
          <p:spPr>
            <a:xfrm flipV="1">
              <a:off x="5283939" y="1447800"/>
              <a:ext cx="0" cy="2514600"/>
            </a:xfrm>
            <a:prstGeom prst="straightConnector1">
              <a:avLst/>
            </a:prstGeom>
            <a:ln w="571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D0AA3EC3-3B4E-C445-9CFE-3000E06B7A6D}"/>
                </a:ext>
              </a:extLst>
            </p:cNvPr>
            <p:cNvSpPr txBox="1"/>
            <p:nvPr/>
          </p:nvSpPr>
          <p:spPr>
            <a:xfrm>
              <a:off x="4122005" y="3452344"/>
              <a:ext cx="1135354" cy="492443"/>
            </a:xfrm>
            <a:prstGeom prst="rect">
              <a:avLst/>
            </a:prstGeom>
            <a:noFill/>
          </p:spPr>
          <p:txBody>
            <a:bodyPr wrap="none" rtlCol="0">
              <a:spAutoFit/>
            </a:bodyPr>
            <a:lstStyle/>
            <a:p>
              <a:r>
                <a:rPr lang="en-US" dirty="0">
                  <a:solidFill>
                    <a:srgbClr val="FF3300"/>
                  </a:solidFill>
                </a:rPr>
                <a:t>known</a:t>
              </a:r>
            </a:p>
          </p:txBody>
        </p:sp>
        <p:sp>
          <p:nvSpPr>
            <p:cNvPr id="17" name="TextBox 16">
              <a:extLst>
                <a:ext uri="{FF2B5EF4-FFF2-40B4-BE49-F238E27FC236}">
                  <a16:creationId xmlns:a16="http://schemas.microsoft.com/office/drawing/2014/main" xmlns="" id="{DD6AA1D8-8EB5-3D40-853B-71F99DB41141}"/>
                </a:ext>
              </a:extLst>
            </p:cNvPr>
            <p:cNvSpPr txBox="1"/>
            <p:nvPr/>
          </p:nvSpPr>
          <p:spPr>
            <a:xfrm>
              <a:off x="3860802" y="1752599"/>
              <a:ext cx="1477329" cy="492443"/>
            </a:xfrm>
            <a:prstGeom prst="rect">
              <a:avLst/>
            </a:prstGeom>
            <a:noFill/>
          </p:spPr>
          <p:txBody>
            <a:bodyPr wrap="none" rtlCol="0">
              <a:spAutoFit/>
            </a:bodyPr>
            <a:lstStyle/>
            <a:p>
              <a:r>
                <a:rPr lang="en-US" dirty="0">
                  <a:solidFill>
                    <a:srgbClr val="FF3300"/>
                  </a:solidFill>
                </a:rPr>
                <a:t>unknown</a:t>
              </a:r>
            </a:p>
          </p:txBody>
        </p:sp>
      </p:grpSp>
      <p:sp>
        <p:nvSpPr>
          <p:cNvPr id="18" name="Oval 17">
            <a:extLst>
              <a:ext uri="{FF2B5EF4-FFF2-40B4-BE49-F238E27FC236}">
                <a16:creationId xmlns:a16="http://schemas.microsoft.com/office/drawing/2014/main" xmlns="" id="{647947D0-1270-4A48-8562-E9E73BDDD0C0}"/>
              </a:ext>
            </a:extLst>
          </p:cNvPr>
          <p:cNvSpPr/>
          <p:nvPr/>
        </p:nvSpPr>
        <p:spPr>
          <a:xfrm>
            <a:off x="5294172" y="1778857"/>
            <a:ext cx="1257298" cy="457200"/>
          </a:xfrm>
          <a:prstGeom prst="ellipse">
            <a:avLst/>
          </a:prstGeom>
          <a:solidFill>
            <a:srgbClr val="D0F9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C00CC"/>
                </a:solidFill>
              </a:rPr>
              <a:t>RL</a:t>
            </a:r>
          </a:p>
        </p:txBody>
      </p:sp>
      <p:sp>
        <p:nvSpPr>
          <p:cNvPr id="19" name="Oval 18">
            <a:extLst>
              <a:ext uri="{FF2B5EF4-FFF2-40B4-BE49-F238E27FC236}">
                <a16:creationId xmlns:a16="http://schemas.microsoft.com/office/drawing/2014/main" xmlns="" id="{28254016-7831-3C4F-8F79-9E11CC219C01}"/>
              </a:ext>
            </a:extLst>
          </p:cNvPr>
          <p:cNvSpPr/>
          <p:nvPr/>
        </p:nvSpPr>
        <p:spPr>
          <a:xfrm>
            <a:off x="4973358" y="3571231"/>
            <a:ext cx="1257298" cy="457200"/>
          </a:xfrm>
          <a:prstGeom prst="ellipse">
            <a:avLst/>
          </a:prstGeom>
          <a:solidFill>
            <a:srgbClr val="D0F9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60"/>
              </a:lnSpc>
            </a:pPr>
            <a:r>
              <a:rPr lang="en-US" dirty="0">
                <a:solidFill>
                  <a:srgbClr val="CC00CC"/>
                </a:solidFill>
              </a:rPr>
              <a:t>Bayes nets</a:t>
            </a:r>
          </a:p>
        </p:txBody>
      </p:sp>
      <p:sp>
        <p:nvSpPr>
          <p:cNvPr id="20" name="Oval 19">
            <a:extLst>
              <a:ext uri="{FF2B5EF4-FFF2-40B4-BE49-F238E27FC236}">
                <a16:creationId xmlns:a16="http://schemas.microsoft.com/office/drawing/2014/main" xmlns="" id="{5200F323-0AB4-994F-B07D-2F617F90FF35}"/>
              </a:ext>
            </a:extLst>
          </p:cNvPr>
          <p:cNvSpPr/>
          <p:nvPr/>
        </p:nvSpPr>
        <p:spPr>
          <a:xfrm>
            <a:off x="1972589" y="4285671"/>
            <a:ext cx="1608812" cy="4572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20"/>
              </a:lnSpc>
            </a:pPr>
            <a:r>
              <a:rPr lang="en-US" sz="1600" dirty="0">
                <a:solidFill>
                  <a:srgbClr val="92D050"/>
                </a:solidFill>
              </a:rPr>
              <a:t>First-order logic</a:t>
            </a:r>
          </a:p>
        </p:txBody>
      </p:sp>
      <p:sp>
        <p:nvSpPr>
          <p:cNvPr id="21" name="Oval 20">
            <a:extLst>
              <a:ext uri="{FF2B5EF4-FFF2-40B4-BE49-F238E27FC236}">
                <a16:creationId xmlns:a16="http://schemas.microsoft.com/office/drawing/2014/main" xmlns="" id="{CDB464EA-5B9A-EA40-9340-A68D562BD91E}"/>
              </a:ext>
            </a:extLst>
          </p:cNvPr>
          <p:cNvSpPr/>
          <p:nvPr/>
        </p:nvSpPr>
        <p:spPr>
          <a:xfrm>
            <a:off x="2959519" y="3570717"/>
            <a:ext cx="1257298" cy="457200"/>
          </a:xfrm>
          <a:prstGeom prst="ellipse">
            <a:avLst/>
          </a:prstGeom>
          <a:solidFill>
            <a:srgbClr val="D0F9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C00CC"/>
                </a:solidFill>
              </a:rPr>
              <a:t>Logic</a:t>
            </a:r>
          </a:p>
        </p:txBody>
      </p:sp>
      <p:sp>
        <p:nvSpPr>
          <p:cNvPr id="22" name="Oval 21">
            <a:extLst>
              <a:ext uri="{FF2B5EF4-FFF2-40B4-BE49-F238E27FC236}">
                <a16:creationId xmlns:a16="http://schemas.microsoft.com/office/drawing/2014/main" xmlns="" id="{C5CDBF51-0B81-8443-9058-A7E69CE317C2}"/>
              </a:ext>
            </a:extLst>
          </p:cNvPr>
          <p:cNvSpPr/>
          <p:nvPr/>
        </p:nvSpPr>
        <p:spPr>
          <a:xfrm>
            <a:off x="3716059" y="2970255"/>
            <a:ext cx="1315625" cy="457200"/>
          </a:xfrm>
          <a:prstGeom prst="ellipse">
            <a:avLst/>
          </a:prstGeom>
          <a:solidFill>
            <a:srgbClr val="D0F9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C00CC"/>
                </a:solidFill>
              </a:rPr>
              <a:t>Search</a:t>
            </a:r>
          </a:p>
        </p:txBody>
      </p:sp>
      <p:sp>
        <p:nvSpPr>
          <p:cNvPr id="23" name="Oval 22">
            <a:extLst>
              <a:ext uri="{FF2B5EF4-FFF2-40B4-BE49-F238E27FC236}">
                <a16:creationId xmlns:a16="http://schemas.microsoft.com/office/drawing/2014/main" xmlns="" id="{0E0BCC90-AA30-CE4F-9F7F-92734B34D063}"/>
              </a:ext>
            </a:extLst>
          </p:cNvPr>
          <p:cNvSpPr/>
          <p:nvPr/>
        </p:nvSpPr>
        <p:spPr>
          <a:xfrm>
            <a:off x="5773460" y="2971800"/>
            <a:ext cx="1257298" cy="457200"/>
          </a:xfrm>
          <a:prstGeom prst="ellipse">
            <a:avLst/>
          </a:prstGeom>
          <a:solidFill>
            <a:srgbClr val="D0F9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C00CC"/>
                </a:solidFill>
              </a:rPr>
              <a:t>MDPs</a:t>
            </a:r>
          </a:p>
        </p:txBody>
      </p:sp>
      <p:cxnSp>
        <p:nvCxnSpPr>
          <p:cNvPr id="25" name="Straight Connector 24">
            <a:extLst>
              <a:ext uri="{FF2B5EF4-FFF2-40B4-BE49-F238E27FC236}">
                <a16:creationId xmlns:a16="http://schemas.microsoft.com/office/drawing/2014/main" xmlns="" id="{7ADE47BB-EC11-3F4D-A115-355BF5BEF417}"/>
              </a:ext>
            </a:extLst>
          </p:cNvPr>
          <p:cNvCxnSpPr>
            <a:cxnSpLocks/>
            <a:stCxn id="19" idx="0"/>
            <a:endCxn id="18" idx="4"/>
          </p:cNvCxnSpPr>
          <p:nvPr/>
        </p:nvCxnSpPr>
        <p:spPr>
          <a:xfrm flipV="1">
            <a:off x="5602007" y="2236057"/>
            <a:ext cx="320815" cy="1335174"/>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636D488-434E-3C46-96FE-E7F7BA060FE4}"/>
              </a:ext>
            </a:extLst>
          </p:cNvPr>
          <p:cNvCxnSpPr>
            <a:cxnSpLocks/>
            <a:stCxn id="23" idx="2"/>
            <a:endCxn id="22" idx="6"/>
          </p:cNvCxnSpPr>
          <p:nvPr/>
        </p:nvCxnSpPr>
        <p:spPr>
          <a:xfrm flipH="1" flipV="1">
            <a:off x="5031684" y="3198855"/>
            <a:ext cx="741776" cy="1545"/>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B764CE65-043C-E64E-821A-AF13C776E0FF}"/>
              </a:ext>
            </a:extLst>
          </p:cNvPr>
          <p:cNvCxnSpPr>
            <a:cxnSpLocks/>
            <a:stCxn id="19" idx="2"/>
            <a:endCxn id="21" idx="6"/>
          </p:cNvCxnSpPr>
          <p:nvPr/>
        </p:nvCxnSpPr>
        <p:spPr>
          <a:xfrm flipH="1" flipV="1">
            <a:off x="4216817" y="3799317"/>
            <a:ext cx="756541" cy="514"/>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56D8880-F7ED-6642-B1C3-E7EDA3880F01}"/>
              </a:ext>
            </a:extLst>
          </p:cNvPr>
          <p:cNvCxnSpPr>
            <a:cxnSpLocks/>
            <a:stCxn id="23" idx="0"/>
            <a:endCxn id="18" idx="4"/>
          </p:cNvCxnSpPr>
          <p:nvPr/>
        </p:nvCxnSpPr>
        <p:spPr>
          <a:xfrm flipH="1" flipV="1">
            <a:off x="5922821" y="2236057"/>
            <a:ext cx="479288" cy="735743"/>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xmlns="" id="{2CDB4212-F640-9C46-B3E1-7288277B97E4}"/>
              </a:ext>
            </a:extLst>
          </p:cNvPr>
          <p:cNvSpPr>
            <a:spLocks noGrp="1"/>
          </p:cNvSpPr>
          <p:nvPr>
            <p:ph type="title"/>
          </p:nvPr>
        </p:nvSpPr>
        <p:spPr>
          <a:xfrm>
            <a:off x="0" y="-19050"/>
            <a:ext cx="9144000" cy="857250"/>
          </a:xfrm>
        </p:spPr>
        <p:txBody>
          <a:bodyPr/>
          <a:lstStyle/>
          <a:p>
            <a:r>
              <a:rPr lang="en-US" dirty="0"/>
              <a:t>Outline of the course</a:t>
            </a:r>
          </a:p>
        </p:txBody>
      </p:sp>
    </p:spTree>
    <p:extLst>
      <p:ext uri="{BB962C8B-B14F-4D97-AF65-F5344CB8AC3E}">
        <p14:creationId xmlns:p14="http://schemas.microsoft.com/office/powerpoint/2010/main" val="333413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solidFill>
                  <a:schemeClr val="tx1"/>
                </a:solidFill>
              </a:rPr>
              <a:t>Today</a:t>
            </a:r>
          </a:p>
        </p:txBody>
      </p:sp>
      <p:sp>
        <p:nvSpPr>
          <p:cNvPr id="9219" name="Rectangle 3"/>
          <p:cNvSpPr>
            <a:spLocks noGrp="1" noChangeArrowheads="1"/>
          </p:cNvSpPr>
          <p:nvPr>
            <p:ph type="body" idx="1"/>
          </p:nvPr>
        </p:nvSpPr>
        <p:spPr>
          <a:xfrm>
            <a:off x="2895600" y="1352550"/>
            <a:ext cx="5638800" cy="3394472"/>
          </a:xfrm>
        </p:spPr>
        <p:txBody>
          <a:bodyPr/>
          <a:lstStyle/>
          <a:p>
            <a:pPr algn="r" rtl="1" eaLnBrk="1" hangingPunct="1"/>
            <a:endParaRPr lang="en-US" sz="600" dirty="0"/>
          </a:p>
          <a:p>
            <a:pPr algn="r" rtl="1" eaLnBrk="1" hangingPunct="1"/>
            <a:r>
              <a:rPr lang="fa-IR" dirty="0" smtClean="0"/>
              <a:t>هوش مصنوعی چیست؟</a:t>
            </a:r>
            <a:endParaRPr lang="en-US" dirty="0"/>
          </a:p>
          <a:p>
            <a:pPr algn="r" rtl="1" eaLnBrk="1" hangingPunct="1"/>
            <a:endParaRPr lang="en-US" dirty="0"/>
          </a:p>
          <a:p>
            <a:pPr algn="r" rtl="1" eaLnBrk="1" hangingPunct="1"/>
            <a:r>
              <a:rPr lang="fa-IR" dirty="0" smtClean="0"/>
              <a:t>کجا هستیم و چگونه به این نقطه </a:t>
            </a:r>
            <a:r>
              <a:rPr lang="fa-IR" dirty="0" smtClean="0"/>
              <a:t>رسیده ایم</a:t>
            </a:r>
            <a:r>
              <a:rPr lang="fa-IR" dirty="0" smtClean="0"/>
              <a:t>؟</a:t>
            </a:r>
            <a:endParaRPr lang="en-US" dirty="0"/>
          </a:p>
          <a:p>
            <a:pPr algn="r" rtl="1" eaLnBrk="1" hangingPunct="1"/>
            <a:endParaRPr lang="en-US" dirty="0"/>
          </a:p>
          <a:p>
            <a:pPr algn="r" rtl="1" eaLnBrk="1" hangingPunct="1"/>
            <a:r>
              <a:rPr lang="fa-IR" dirty="0" smtClean="0"/>
              <a:t>طراحی سامانه های هوشمند </a:t>
            </a:r>
            <a:r>
              <a:rPr lang="fa-IR" dirty="0" smtClean="0"/>
              <a:t>چگونه </a:t>
            </a:r>
            <a:r>
              <a:rPr lang="fa-IR" dirty="0" smtClean="0"/>
              <a:t>است؟</a:t>
            </a:r>
            <a:endParaRPr lang="en-US" dirty="0"/>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1095902"/>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Movie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3200402" y="971551"/>
            <a:ext cx="2822575" cy="2258060"/>
          </a:xfrm>
          <a:prstGeom prst="rect">
            <a:avLst/>
          </a:prstGeom>
        </p:spPr>
      </p:pic>
      <p:pic>
        <p:nvPicPr>
          <p:cNvPr id="4" name="Picture 3"/>
          <p:cNvPicPr>
            <a:picLocks noChangeAspect="1"/>
          </p:cNvPicPr>
          <p:nvPr/>
        </p:nvPicPr>
        <p:blipFill>
          <a:blip r:embed="rId5"/>
          <a:stretch>
            <a:fillRect/>
          </a:stretch>
        </p:blipFill>
        <p:spPr>
          <a:xfrm>
            <a:off x="3124200" y="2952750"/>
            <a:ext cx="3898900" cy="2082800"/>
          </a:xfrm>
          <a:prstGeom prst="rect">
            <a:avLst/>
          </a:prstGeom>
        </p:spPr>
      </p:pic>
      <p:pic>
        <p:nvPicPr>
          <p:cNvPr id="6" name="Picture 5"/>
          <p:cNvPicPr>
            <a:picLocks noChangeAspect="1"/>
          </p:cNvPicPr>
          <p:nvPr/>
        </p:nvPicPr>
        <p:blipFill>
          <a:blip r:embed="rId6"/>
          <a:stretch>
            <a:fillRect/>
          </a:stretch>
        </p:blipFill>
        <p:spPr>
          <a:xfrm>
            <a:off x="5867401" y="590550"/>
            <a:ext cx="3125738" cy="2343778"/>
          </a:xfrm>
          <a:prstGeom prst="rect">
            <a:avLst/>
          </a:prstGeom>
        </p:spPr>
      </p:pic>
      <p:pic>
        <p:nvPicPr>
          <p:cNvPr id="8" name="Picture 7"/>
          <p:cNvPicPr>
            <a:picLocks noChangeAspect="1"/>
          </p:cNvPicPr>
          <p:nvPr/>
        </p:nvPicPr>
        <p:blipFill>
          <a:blip r:embed="rId7"/>
          <a:stretch>
            <a:fillRect/>
          </a:stretch>
        </p:blipFill>
        <p:spPr>
          <a:xfrm>
            <a:off x="5410200" y="514352"/>
            <a:ext cx="3733800" cy="2333625"/>
          </a:xfrm>
          <a:prstGeom prst="rect">
            <a:avLst/>
          </a:prstGeom>
        </p:spPr>
      </p:pic>
      <p:pic>
        <p:nvPicPr>
          <p:cNvPr id="2" name="Picture 1"/>
          <p:cNvPicPr>
            <a:picLocks noChangeAspect="1"/>
          </p:cNvPicPr>
          <p:nvPr/>
        </p:nvPicPr>
        <p:blipFill rotWithShape="1">
          <a:blip r:embed="rId8"/>
          <a:srcRect l="19765" r="17769" b="10662"/>
          <a:stretch/>
        </p:blipFill>
        <p:spPr>
          <a:xfrm>
            <a:off x="6536264" y="2495552"/>
            <a:ext cx="2607735" cy="2661227"/>
          </a:xfrm>
          <a:prstGeom prst="rect">
            <a:avLst/>
          </a:prstGeom>
        </p:spPr>
      </p:pic>
      <p:pic>
        <p:nvPicPr>
          <p:cNvPr id="5" name="Picture 4"/>
          <p:cNvPicPr>
            <a:picLocks noChangeAspect="1"/>
          </p:cNvPicPr>
          <p:nvPr/>
        </p:nvPicPr>
        <p:blipFill>
          <a:blip r:embed="rId9"/>
          <a:stretch>
            <a:fillRect/>
          </a:stretch>
        </p:blipFill>
        <p:spPr>
          <a:xfrm>
            <a:off x="3581400" y="2679700"/>
            <a:ext cx="3289300" cy="246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Movie AI</a:t>
            </a:r>
          </a:p>
        </p:txBody>
      </p:sp>
      <p:pic>
        <p:nvPicPr>
          <p:cNvPr id="7" name="Picture 6"/>
          <p:cNvPicPr>
            <a:picLocks noChangeAspect="1"/>
          </p:cNvPicPr>
          <p:nvPr/>
        </p:nvPicPr>
        <p:blipFill>
          <a:blip r:embed="rId3"/>
          <a:stretch>
            <a:fillRect/>
          </a:stretch>
        </p:blipFill>
        <p:spPr>
          <a:xfrm>
            <a:off x="228600" y="1200151"/>
            <a:ext cx="2347414" cy="3587750"/>
          </a:xfrm>
          <a:prstGeom prst="rect">
            <a:avLst/>
          </a:prstGeom>
        </p:spPr>
      </p:pic>
      <p:pic>
        <p:nvPicPr>
          <p:cNvPr id="8" name="Picture 7"/>
          <p:cNvPicPr>
            <a:picLocks noChangeAspect="1"/>
          </p:cNvPicPr>
          <p:nvPr/>
        </p:nvPicPr>
        <p:blipFill>
          <a:blip r:embed="rId4"/>
          <a:stretch>
            <a:fillRect/>
          </a:stretch>
        </p:blipFill>
        <p:spPr>
          <a:xfrm>
            <a:off x="2667002" y="1200151"/>
            <a:ext cx="3519399" cy="1816100"/>
          </a:xfrm>
          <a:prstGeom prst="rect">
            <a:avLst/>
          </a:prstGeom>
        </p:spPr>
      </p:pic>
      <p:pic>
        <p:nvPicPr>
          <p:cNvPr id="4" name="Picture 6" descr="t3-94"/>
          <p:cNvPicPr>
            <a:picLocks noChangeAspect="1" noChangeArrowheads="1"/>
          </p:cNvPicPr>
          <p:nvPr/>
        </p:nvPicPr>
        <p:blipFill>
          <a:blip r:embed="rId5" cstate="print"/>
          <a:srcRect/>
          <a:stretch>
            <a:fillRect/>
          </a:stretch>
        </p:blipFill>
        <p:spPr bwMode="auto">
          <a:xfrm>
            <a:off x="4648202" y="1504950"/>
            <a:ext cx="4216379" cy="2390404"/>
          </a:xfrm>
          <a:prstGeom prst="rect">
            <a:avLst/>
          </a:prstGeom>
          <a:noFill/>
          <a:ln w="9525">
            <a:noFill/>
            <a:miter lim="800000"/>
            <a:headEnd/>
            <a:tailEnd/>
          </a:ln>
        </p:spPr>
      </p:pic>
      <p:pic>
        <p:nvPicPr>
          <p:cNvPr id="5" name="Picture 8" descr="matrix-smith-dvd2"/>
          <p:cNvPicPr>
            <a:picLocks noChangeAspect="1" noChangeArrowheads="1"/>
          </p:cNvPicPr>
          <p:nvPr/>
        </p:nvPicPr>
        <p:blipFill>
          <a:blip r:embed="rId6" cstate="print"/>
          <a:srcRect t="9573" b="10638"/>
          <a:stretch>
            <a:fillRect/>
          </a:stretch>
        </p:blipFill>
        <p:spPr bwMode="auto">
          <a:xfrm>
            <a:off x="3185614" y="3143250"/>
            <a:ext cx="3653028" cy="1943100"/>
          </a:xfrm>
          <a:prstGeom prst="rect">
            <a:avLst/>
          </a:prstGeom>
          <a:noFill/>
          <a:ln w="9525">
            <a:noFill/>
            <a:miter lim="800000"/>
            <a:headEnd/>
            <a:tailEnd/>
          </a:ln>
        </p:spPr>
      </p:pic>
      <p:pic>
        <p:nvPicPr>
          <p:cNvPr id="3" name="Picture 2"/>
          <p:cNvPicPr>
            <a:picLocks noChangeAspect="1"/>
          </p:cNvPicPr>
          <p:nvPr/>
        </p:nvPicPr>
        <p:blipFill>
          <a:blip r:embed="rId7"/>
          <a:stretch>
            <a:fillRect/>
          </a:stretch>
        </p:blipFill>
        <p:spPr>
          <a:xfrm>
            <a:off x="457199" y="2815759"/>
            <a:ext cx="4038600" cy="2270591"/>
          </a:xfrm>
          <a:prstGeom prst="rect">
            <a:avLst/>
          </a:prstGeom>
        </p:spPr>
      </p:pic>
    </p:spTree>
    <p:extLst>
      <p:ext uri="{BB962C8B-B14F-4D97-AF65-F5344CB8AC3E}">
        <p14:creationId xmlns:p14="http://schemas.microsoft.com/office/powerpoint/2010/main" val="273737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130302" y="0"/>
            <a:ext cx="6859607" cy="5143500"/>
          </a:xfrm>
          <a:prstGeom prst="rect">
            <a:avLst/>
          </a:prstGeom>
        </p:spPr>
      </p:pic>
    </p:spTree>
    <p:extLst>
      <p:ext uri="{BB962C8B-B14F-4D97-AF65-F5344CB8AC3E}">
        <p14:creationId xmlns:p14="http://schemas.microsoft.com/office/powerpoint/2010/main" val="1858333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News AI</a:t>
            </a:r>
          </a:p>
        </p:txBody>
      </p:sp>
      <p:pic>
        <p:nvPicPr>
          <p:cNvPr id="11" name="Picture 10">
            <a:extLst>
              <a:ext uri="{FF2B5EF4-FFF2-40B4-BE49-F238E27FC236}">
                <a16:creationId xmlns:a16="http://schemas.microsoft.com/office/drawing/2014/main" xmlns="" id="{EBFB1696-EC18-7E47-BF41-025892109B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895350"/>
            <a:ext cx="3810000" cy="3217984"/>
          </a:xfrm>
          <a:prstGeom prst="rect">
            <a:avLst/>
          </a:prstGeom>
          <a:ln>
            <a:solidFill>
              <a:schemeClr val="tx1"/>
            </a:solidFill>
          </a:ln>
          <a:effectLst>
            <a:outerShdw blurRad="50800" dist="38100" dir="13500000" algn="br" rotWithShape="0">
              <a:prstClr val="black">
                <a:alpha val="40000"/>
              </a:prstClr>
            </a:outerShdw>
          </a:effectLst>
        </p:spPr>
      </p:pic>
      <p:sp>
        <p:nvSpPr>
          <p:cNvPr id="2" name="TextBox 1">
            <a:extLst>
              <a:ext uri="{FF2B5EF4-FFF2-40B4-BE49-F238E27FC236}">
                <a16:creationId xmlns:a16="http://schemas.microsoft.com/office/drawing/2014/main" xmlns="" id="{F980AE10-1834-8F43-8D2E-6678D0BF8DA0}"/>
              </a:ext>
            </a:extLst>
          </p:cNvPr>
          <p:cNvSpPr txBox="1"/>
          <p:nvPr/>
        </p:nvSpPr>
        <p:spPr>
          <a:xfrm>
            <a:off x="14347371" y="-2743200"/>
            <a:ext cx="184731" cy="369332"/>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457200" y="1276350"/>
            <a:ext cx="4401540" cy="2876550"/>
          </a:xfrm>
          <a:prstGeom prst="rect">
            <a:avLst/>
          </a:prstGeom>
          <a:ln w="19050" cmpd="sng">
            <a:solidFill>
              <a:schemeClr val="tx1"/>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4"/>
          <a:stretch>
            <a:fillRect/>
          </a:stretch>
        </p:blipFill>
        <p:spPr>
          <a:xfrm>
            <a:off x="762000" y="1657350"/>
            <a:ext cx="5979425" cy="5143500"/>
          </a:xfrm>
          <a:prstGeom prst="rect">
            <a:avLst/>
          </a:prstGeom>
          <a:ln>
            <a:solidFill>
              <a:srgbClr val="000000"/>
            </a:solidFill>
          </a:ln>
          <a:effectLst>
            <a:outerShdw blurRad="50800" dist="38100" dir="13500000" algn="br" rotWithShape="0">
              <a:prstClr val="black">
                <a:alpha val="40000"/>
              </a:prstClr>
            </a:outerShdw>
          </a:effectLst>
        </p:spPr>
      </p:pic>
      <p:pic>
        <p:nvPicPr>
          <p:cNvPr id="3" name="Picture 2"/>
          <p:cNvPicPr>
            <a:picLocks noChangeAspect="1"/>
          </p:cNvPicPr>
          <p:nvPr/>
        </p:nvPicPr>
        <p:blipFill>
          <a:blip r:embed="rId5"/>
          <a:stretch>
            <a:fillRect/>
          </a:stretch>
        </p:blipFill>
        <p:spPr>
          <a:xfrm>
            <a:off x="5638800" y="895350"/>
            <a:ext cx="3615867" cy="3486150"/>
          </a:xfrm>
          <a:prstGeom prst="rect">
            <a:avLst/>
          </a:prstGeom>
          <a:ln>
            <a:solidFill>
              <a:srgbClr val="000000"/>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14983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 AI</a:t>
            </a:r>
          </a:p>
        </p:txBody>
      </p:sp>
      <p:pic>
        <p:nvPicPr>
          <p:cNvPr id="6" name="Picture 5"/>
          <p:cNvPicPr>
            <a:picLocks noChangeAspect="1"/>
          </p:cNvPicPr>
          <p:nvPr/>
        </p:nvPicPr>
        <p:blipFill>
          <a:blip r:embed="rId2"/>
          <a:stretch>
            <a:fillRect/>
          </a:stretch>
        </p:blipFill>
        <p:spPr>
          <a:xfrm>
            <a:off x="0" y="862540"/>
            <a:ext cx="5846921" cy="1023410"/>
          </a:xfrm>
          <a:prstGeom prst="rect">
            <a:avLst/>
          </a:prstGeom>
        </p:spPr>
      </p:pic>
      <p:pic>
        <p:nvPicPr>
          <p:cNvPr id="7" name="Picture 6"/>
          <p:cNvPicPr>
            <a:picLocks noChangeAspect="1"/>
          </p:cNvPicPr>
          <p:nvPr/>
        </p:nvPicPr>
        <p:blipFill rotWithShape="1">
          <a:blip r:embed="rId3"/>
          <a:srcRect t="33778"/>
          <a:stretch/>
        </p:blipFill>
        <p:spPr>
          <a:xfrm>
            <a:off x="0" y="1791990"/>
            <a:ext cx="5846920" cy="855960"/>
          </a:xfrm>
          <a:prstGeom prst="rect">
            <a:avLst/>
          </a:prstGeom>
          <a:ln>
            <a:solidFill>
              <a:srgbClr val="242852"/>
            </a:solidFill>
          </a:ln>
        </p:spPr>
      </p:pic>
      <p:pic>
        <p:nvPicPr>
          <p:cNvPr id="8" name="Picture 7"/>
          <p:cNvPicPr>
            <a:picLocks noChangeAspect="1"/>
          </p:cNvPicPr>
          <p:nvPr/>
        </p:nvPicPr>
        <p:blipFill>
          <a:blip r:embed="rId4"/>
          <a:stretch>
            <a:fillRect/>
          </a:stretch>
        </p:blipFill>
        <p:spPr>
          <a:xfrm>
            <a:off x="0" y="2647950"/>
            <a:ext cx="5846921" cy="1100736"/>
          </a:xfrm>
          <a:prstGeom prst="rect">
            <a:avLst/>
          </a:prstGeom>
          <a:ln w="28575" cmpd="sng">
            <a:solidFill>
              <a:schemeClr val="bg2"/>
            </a:solidFill>
          </a:ln>
        </p:spPr>
      </p:pic>
      <p:pic>
        <p:nvPicPr>
          <p:cNvPr id="9" name="Picture 8"/>
          <p:cNvPicPr>
            <a:picLocks noChangeAspect="1"/>
          </p:cNvPicPr>
          <p:nvPr/>
        </p:nvPicPr>
        <p:blipFill>
          <a:blip r:embed="rId5"/>
          <a:stretch>
            <a:fillRect/>
          </a:stretch>
        </p:blipFill>
        <p:spPr>
          <a:xfrm>
            <a:off x="-17929" y="3638550"/>
            <a:ext cx="5846920" cy="1028625"/>
          </a:xfrm>
          <a:prstGeom prst="rect">
            <a:avLst/>
          </a:prstGeom>
        </p:spPr>
      </p:pic>
      <p:pic>
        <p:nvPicPr>
          <p:cNvPr id="4" name="Picture 3">
            <a:extLst>
              <a:ext uri="{FF2B5EF4-FFF2-40B4-BE49-F238E27FC236}">
                <a16:creationId xmlns:a16="http://schemas.microsoft.com/office/drawing/2014/main" xmlns="" id="{F5A91009-9302-5D44-8E49-2341F2113E3C}"/>
              </a:ext>
            </a:extLst>
          </p:cNvPr>
          <p:cNvPicPr>
            <a:picLocks noChangeAspect="1"/>
          </p:cNvPicPr>
          <p:nvPr/>
        </p:nvPicPr>
        <p:blipFill rotWithShape="1">
          <a:blip r:embed="rId6">
            <a:extLst>
              <a:ext uri="{28A0092B-C50C-407E-A947-70E740481C1C}">
                <a14:useLocalDpi xmlns:a14="http://schemas.microsoft.com/office/drawing/2010/main" val="0"/>
              </a:ext>
            </a:extLst>
          </a:blip>
          <a:srcRect r="9260" b="40542"/>
          <a:stretch/>
        </p:blipFill>
        <p:spPr>
          <a:xfrm>
            <a:off x="4572000" y="1016749"/>
            <a:ext cx="4580695" cy="3075921"/>
          </a:xfrm>
          <a:prstGeom prst="rect">
            <a:avLst/>
          </a:prstGeom>
          <a:ln>
            <a:solidFill>
              <a:schemeClr val="tx1"/>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98784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44744</TotalTime>
  <Words>1465</Words>
  <Application>Microsoft Office PowerPoint</Application>
  <PresentationFormat>On-screen Show (16:9)</PresentationFormat>
  <Paragraphs>376</Paragraphs>
  <Slides>37</Slides>
  <Notes>12</Notes>
  <HiddenSlides>2</HiddenSlides>
  <MMClips>4</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dan-berkeley-nlp-v1</vt:lpstr>
      <vt:lpstr>به نام خدا</vt:lpstr>
      <vt:lpstr>توجه: این اسلایدها از درس زیر در برکلی ترجمه شده اند http://inst.cs.berkeley.edu/~cs188  </vt:lpstr>
      <vt:lpstr>Textbook</vt:lpstr>
      <vt:lpstr>Today</vt:lpstr>
      <vt:lpstr>Movie AI</vt:lpstr>
      <vt:lpstr>Movie AI</vt:lpstr>
      <vt:lpstr>PowerPoint Presentation</vt:lpstr>
      <vt:lpstr>News AI</vt:lpstr>
      <vt:lpstr>News AI</vt:lpstr>
      <vt:lpstr>News AI</vt:lpstr>
      <vt:lpstr>Real AI</vt:lpstr>
      <vt:lpstr>PowerPoint Presentation</vt:lpstr>
      <vt:lpstr>PowerPoint Presentation</vt:lpstr>
      <vt:lpstr>PowerPoint Presentation</vt:lpstr>
      <vt:lpstr>PowerPoint Presentation</vt:lpstr>
      <vt:lpstr>تاریخچه ی مختصر AI</vt:lpstr>
      <vt:lpstr>A short prehistory of AI</vt:lpstr>
      <vt:lpstr>تولد رسمی AI: Dartmouth, 1956</vt:lpstr>
      <vt:lpstr>A (Short) History of AI</vt:lpstr>
      <vt:lpstr>AI به عنوان طراحی عامل منطقی</vt:lpstr>
      <vt:lpstr>حوزه ی عمل AI</vt:lpstr>
      <vt:lpstr>Unintentionally Funny Stories</vt:lpstr>
      <vt:lpstr>عامل و محیط</vt:lpstr>
      <vt:lpstr>PEAS:PAC-MAN</vt:lpstr>
      <vt:lpstr>PEAS: تاکسی خودران</vt:lpstr>
      <vt:lpstr>PEAS: سامانه تشخیص پزشکی</vt:lpstr>
      <vt:lpstr>انواع محیط</vt:lpstr>
      <vt:lpstr>طراحی عامل</vt:lpstr>
      <vt:lpstr>Simple reflex agents</vt:lpstr>
      <vt:lpstr>Pacman agent program in Python</vt:lpstr>
      <vt:lpstr>Eat adjacent dot, if any</vt:lpstr>
      <vt:lpstr>Eat adjacent dot, if any</vt:lpstr>
      <vt:lpstr>Pacman agent contd.</vt:lpstr>
      <vt:lpstr>Reflex agents with state</vt:lpstr>
      <vt:lpstr>Goal-based agents</vt:lpstr>
      <vt:lpstr>Spectrum of representations</vt:lpstr>
      <vt:lpstr>Outline of the course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Mozafar Bag-Mohammadi</cp:lastModifiedBy>
  <cp:revision>1638</cp:revision>
  <cp:lastPrinted>2014-01-21T07:51:01Z</cp:lastPrinted>
  <dcterms:created xsi:type="dcterms:W3CDTF">2004-08-27T04:16:05Z</dcterms:created>
  <dcterms:modified xsi:type="dcterms:W3CDTF">2023-09-30T19:24:04Z</dcterms:modified>
</cp:coreProperties>
</file>